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39"/>
  </p:handoutMasterIdLst>
  <p:sldIdLst>
    <p:sldId id="288" r:id="rId3"/>
    <p:sldId id="332" r:id="rId5"/>
    <p:sldId id="289" r:id="rId6"/>
    <p:sldId id="295" r:id="rId7"/>
    <p:sldId id="303" r:id="rId8"/>
    <p:sldId id="589" r:id="rId9"/>
    <p:sldId id="504" r:id="rId10"/>
    <p:sldId id="506" r:id="rId11"/>
    <p:sldId id="507" r:id="rId12"/>
    <p:sldId id="592" r:id="rId13"/>
    <p:sldId id="594" r:id="rId14"/>
    <p:sldId id="595" r:id="rId15"/>
    <p:sldId id="596" r:id="rId16"/>
    <p:sldId id="597" r:id="rId17"/>
    <p:sldId id="598" r:id="rId18"/>
    <p:sldId id="600" r:id="rId19"/>
    <p:sldId id="602" r:id="rId20"/>
    <p:sldId id="603" r:id="rId21"/>
    <p:sldId id="439" r:id="rId22"/>
    <p:sldId id="604" r:id="rId23"/>
    <p:sldId id="605" r:id="rId24"/>
    <p:sldId id="606" r:id="rId25"/>
    <p:sldId id="607" r:id="rId26"/>
    <p:sldId id="568" r:id="rId27"/>
    <p:sldId id="514" r:id="rId28"/>
    <p:sldId id="519" r:id="rId29"/>
    <p:sldId id="520" r:id="rId30"/>
    <p:sldId id="521" r:id="rId31"/>
    <p:sldId id="522" r:id="rId32"/>
    <p:sldId id="513" r:id="rId33"/>
    <p:sldId id="512" r:id="rId34"/>
    <p:sldId id="608" r:id="rId35"/>
    <p:sldId id="609" r:id="rId36"/>
    <p:sldId id="610" r:id="rId37"/>
    <p:sldId id="621" r:id="rId38"/>
  </p:sldIdLst>
  <p:sldSz cx="9144000" cy="5143500" type="screen16x9"/>
  <p:notesSz cx="6858000" cy="9144000"/>
  <p:custDataLst>
    <p:tags r:id="rId44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75" d="100"/>
          <a:sy n="75" d="100"/>
        </p:scale>
        <p:origin x="-162" y="-1476"/>
      </p:cViewPr>
      <p:guideLst>
        <p:guide orient="horz" pos="1586"/>
        <p:guide pos="277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4" Type="http://schemas.openxmlformats.org/officeDocument/2006/relationships/tags" Target="tags/tag31.xml"/><Relationship Id="rId43" Type="http://schemas.openxmlformats.org/officeDocument/2006/relationships/commentAuthors" Target="commentAuthors.xml"/><Relationship Id="rId42" Type="http://schemas.openxmlformats.org/officeDocument/2006/relationships/tableStyles" Target="tableStyles.xml"/><Relationship Id="rId41" Type="http://schemas.openxmlformats.org/officeDocument/2006/relationships/viewProps" Target="viewProps.xml"/><Relationship Id="rId40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E8BE76-29C8-41AB-8544-889D89FA4F9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3AD677-048F-409F-AACD-0A0B5EF61C8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E734D7E-DDC1-43BA-BA84-4A1CFE3D3418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矩形 3"/>
          <p:cNvSpPr/>
          <p:nvPr userDrawn="1"/>
        </p:nvSpPr>
        <p:spPr>
          <a:xfrm>
            <a:off x="0" y="482600"/>
            <a:ext cx="9144000" cy="452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254000" y="113268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1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节标题"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6293228" y="29259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www.1ppt.com/excel/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www.1ppt.com/shiti/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4" Type="http://schemas.openxmlformats.org/officeDocument/2006/relationships/theme" Target="../theme/theme1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6" Type="http://schemas.openxmlformats.org/officeDocument/2006/relationships/tags" Target="../tags/tag1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21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5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5.xml"/><Relationship Id="rId2" Type="http://schemas.openxmlformats.org/officeDocument/2006/relationships/tags" Target="../tags/tag24.xml"/><Relationship Id="rId1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25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tags" Target="../tags/tag26.xml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15.xml"/><Relationship Id="rId4" Type="http://schemas.openxmlformats.org/officeDocument/2006/relationships/image" Target="../media/image16.png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8.xml"/><Relationship Id="rId6" Type="http://schemas.openxmlformats.org/officeDocument/2006/relationships/slideLayout" Target="../slideLayouts/slideLayout15.xml"/><Relationship Id="rId5" Type="http://schemas.openxmlformats.org/officeDocument/2006/relationships/tags" Target="../tags/tag28.xml"/><Relationship Id="rId4" Type="http://schemas.openxmlformats.org/officeDocument/2006/relationships/image" Target="../media/image19.jpeg"/><Relationship Id="rId3" Type="http://schemas.openxmlformats.org/officeDocument/2006/relationships/tags" Target="../tags/tag27.xml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4.xml"/><Relationship Id="rId7" Type="http://schemas.openxmlformats.org/officeDocument/2006/relationships/image" Target="../media/image5.png"/><Relationship Id="rId6" Type="http://schemas.openxmlformats.org/officeDocument/2006/relationships/image" Target="../media/image3.png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" Type="http://schemas.microsoft.com/office/2007/relationships/hdphoto" Target="../media/image2.wdp"/><Relationship Id="rId11" Type="http://schemas.openxmlformats.org/officeDocument/2006/relationships/notesSlide" Target="../notesSlides/notesSlide2.xml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24.jpeg"/><Relationship Id="rId1" Type="http://schemas.openxmlformats.org/officeDocument/2006/relationships/image" Target="../media/image23.jpeg"/></Relationships>
</file>

<file path=ppt/slides/_rels/slide2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5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image" Target="../media/image4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slide" Target="slide5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slide" Target="slide4.xml"/><Relationship Id="rId3" Type="http://schemas.openxmlformats.org/officeDocument/2006/relationships/image" Target="../media/image4.png"/><Relationship Id="rId2" Type="http://schemas.microsoft.com/office/2007/relationships/hdphoto" Target="../media/image2.wdp"/><Relationship Id="rId14" Type="http://schemas.openxmlformats.org/officeDocument/2006/relationships/notesSlide" Target="../notesSlides/notesSlide3.xml"/><Relationship Id="rId13" Type="http://schemas.openxmlformats.org/officeDocument/2006/relationships/slideLayout" Target="../slideLayouts/slideLayout7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slide" Target="slide3.xml"/><Relationship Id="rId1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3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3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32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5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2.xml"/><Relationship Id="rId4" Type="http://schemas.openxmlformats.org/officeDocument/2006/relationships/tags" Target="../tags/tag11.xml"/><Relationship Id="rId3" Type="http://schemas.openxmlformats.org/officeDocument/2006/relationships/image" Target="../media/image4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7.GIF"/><Relationship Id="rId2" Type="http://schemas.openxmlformats.org/officeDocument/2006/relationships/tags" Target="../tags/tag14.xml"/><Relationship Id="rId1" Type="http://schemas.openxmlformats.org/officeDocument/2006/relationships/tags" Target="../tags/tag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15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0.xml"/><Relationship Id="rId4" Type="http://schemas.openxmlformats.org/officeDocument/2006/relationships/tags" Target="../tags/tag19.xml"/><Relationship Id="rId3" Type="http://schemas.openxmlformats.org/officeDocument/2006/relationships/image" Target="../media/image4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1663065"/>
            <a:ext cx="2453005" cy="352425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6241085" y="3021750"/>
            <a:ext cx="2886235" cy="21217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217378" y="436017"/>
            <a:ext cx="1331018" cy="3851008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2593975" y="1597025"/>
            <a:ext cx="3956050" cy="128460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zh-CN" altLang="zh-CN" sz="4800" b="1" dirty="0">
                <a:solidFill>
                  <a:srgbClr val="7030A0"/>
                </a:solidFill>
                <a:cs typeface="+mn-ea"/>
                <a:sym typeface="+mn-lt"/>
              </a:rPr>
              <a:t>舞</a:t>
            </a:r>
            <a:r>
              <a:rPr lang="en-US" altLang="zh-CN" sz="4800" b="1" dirty="0">
                <a:solidFill>
                  <a:srgbClr val="7030A0"/>
                </a:solidFill>
                <a:cs typeface="+mn-ea"/>
                <a:sym typeface="+mn-lt"/>
              </a:rPr>
              <a:t>  </a:t>
            </a:r>
            <a:r>
              <a:rPr lang="zh-CN" altLang="zh-CN" sz="4800" b="1" dirty="0">
                <a:solidFill>
                  <a:srgbClr val="7030A0"/>
                </a:solidFill>
                <a:cs typeface="+mn-ea"/>
                <a:sym typeface="+mn-lt"/>
              </a:rPr>
              <a:t>蹈</a:t>
            </a:r>
            <a:r>
              <a:rPr lang="en-US" altLang="zh-CN" sz="4800" b="1" dirty="0">
                <a:solidFill>
                  <a:srgbClr val="7030A0"/>
                </a:solidFill>
                <a:cs typeface="+mn-ea"/>
                <a:sym typeface="+mn-lt"/>
              </a:rPr>
              <a:t>  </a:t>
            </a:r>
            <a:r>
              <a:rPr lang="zh-CN" altLang="zh-CN" sz="4800" b="1" dirty="0">
                <a:solidFill>
                  <a:srgbClr val="7030A0"/>
                </a:solidFill>
                <a:cs typeface="+mn-ea"/>
                <a:sym typeface="+mn-lt"/>
              </a:rPr>
              <a:t>鉴</a:t>
            </a:r>
            <a:r>
              <a:rPr lang="en-US" altLang="zh-CN" sz="4800" b="1" dirty="0">
                <a:solidFill>
                  <a:srgbClr val="7030A0"/>
                </a:solidFill>
                <a:cs typeface="+mn-ea"/>
                <a:sym typeface="+mn-lt"/>
              </a:rPr>
              <a:t>  </a:t>
            </a:r>
            <a:r>
              <a:rPr lang="zh-CN" altLang="zh-CN" sz="4800" b="1" dirty="0">
                <a:solidFill>
                  <a:srgbClr val="7030A0"/>
                </a:solidFill>
                <a:cs typeface="+mn-ea"/>
                <a:sym typeface="+mn-lt"/>
              </a:rPr>
              <a:t>赏</a:t>
            </a:r>
            <a:endParaRPr lang="zh-CN" altLang="zh-CN" sz="4800" b="1" dirty="0">
              <a:solidFill>
                <a:srgbClr val="7030A0"/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screen"/>
          <a:stretch>
            <a:fillRect/>
          </a:stretch>
        </p:blipFill>
        <p:spPr>
          <a:xfrm>
            <a:off x="99398" y="4080303"/>
            <a:ext cx="1480593" cy="106319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1010" y="1485265"/>
            <a:ext cx="8472170" cy="306768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唐满城、李正一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等老一辈舞蹈工作者在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中国戏曲舞蹈、中国武术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的基础之上，吸收、借鉴芭蕾舞的教学经验，逐步总结、归纳、研究、创新、发展。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中国古典舞的创建是在底蕴深厚的戏曲艺术中提炼舞蹈元素，在中华武术中寻找运动规律，并参考西方芭蕾训练体系逐步建立起来的，这一舞蹈派别被称作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京昆舞派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en-US" altLang="zh-CN" sz="18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18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en-US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京昆舞派体现出</a:t>
            </a:r>
            <a:r>
              <a:rPr lang="zh-CN" altLang="en-US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细腻圆润、刚柔并济、情景交融、技艺结合</a:t>
            </a:r>
            <a:r>
              <a:rPr lang="zh-CN" altLang="en-US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的美学特点。</a:t>
            </a:r>
            <a:endParaRPr lang="zh-CN" altLang="en-US" sz="18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7510" y="548640"/>
            <a:ext cx="2082165" cy="4749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p>
            <a:pPr indent="284480"/>
            <a:r>
              <a:rPr lang="zh-CN" altLang="en-US" sz="2400" b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京昆舞派</a:t>
            </a:r>
            <a:endParaRPr lang="zh-CN" altLang="en-US" sz="2400" b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4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111125" y="425450"/>
            <a:ext cx="3259455" cy="4978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p>
            <a:pPr indent="284480"/>
            <a:r>
              <a:rPr lang="zh-CN" altLang="en-US" sz="2400" b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中国古典舞身韵</a:t>
            </a:r>
            <a:endParaRPr lang="zh-CN" altLang="en-US" sz="2400" b="1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96315" y="1061085"/>
            <a:ext cx="3575685" cy="321373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800" b="0">
                <a:solidFill>
                  <a:srgbClr val="000000"/>
                </a:solidFill>
                <a:ea typeface="宋体" panose="02010600030101010101" pitchFamily="2" charset="-122"/>
              </a:rPr>
              <a:t>“身韵”是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身法</a:t>
            </a:r>
            <a:r>
              <a:rPr lang="zh-CN" altLang="en-US" sz="1800" b="0">
                <a:solidFill>
                  <a:srgbClr val="000000"/>
                </a:solidFill>
                <a:ea typeface="宋体" panose="02010600030101010101" pitchFamily="2" charset="-122"/>
              </a:rPr>
              <a:t>与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韵律</a:t>
            </a:r>
            <a:r>
              <a:rPr lang="zh-CN" altLang="en-US" sz="1800" b="0">
                <a:solidFill>
                  <a:srgbClr val="000000"/>
                </a:solidFill>
                <a:ea typeface="宋体" panose="02010600030101010101" pitchFamily="2" charset="-122"/>
              </a:rPr>
              <a:t>的总称，它强调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“形神兼备、身心并用、内外统一”</a:t>
            </a:r>
            <a:r>
              <a:rPr lang="zh-CN" altLang="en-US" sz="1800" b="0">
                <a:solidFill>
                  <a:srgbClr val="000000"/>
                </a:solidFill>
                <a:ea typeface="宋体" panose="02010600030101010101" pitchFamily="2" charset="-122"/>
              </a:rPr>
              <a:t>，其训练包含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“形、神、劲、律”</a:t>
            </a:r>
            <a:r>
              <a:rPr lang="zh-CN" altLang="en-US" sz="1800" b="0">
                <a:solidFill>
                  <a:srgbClr val="000000"/>
                </a:solidFill>
                <a:ea typeface="宋体" panose="02010600030101010101" pitchFamily="2" charset="-122"/>
              </a:rPr>
              <a:t>四大要素。</a:t>
            </a:r>
            <a:endParaRPr lang="zh-CN" altLang="en-US" sz="1800" b="0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1800" b="0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2000" b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402715" y="2847975"/>
            <a:ext cx="2455545" cy="184531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>
                <a:solidFill>
                  <a:srgbClr val="000000"/>
                </a:solidFill>
                <a:ea typeface="宋体" panose="02010600030101010101" pitchFamily="2" charset="-122"/>
                <a:sym typeface="+mn-ea"/>
              </a:rPr>
              <a:t>形：外在动作</a:t>
            </a:r>
            <a:endParaRPr lang="zh-CN" altLang="en-US" sz="2000" b="1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>
                <a:solidFill>
                  <a:srgbClr val="000000"/>
                </a:solidFill>
                <a:ea typeface="宋体" panose="02010600030101010101" pitchFamily="2" charset="-122"/>
                <a:sym typeface="+mn-ea"/>
              </a:rPr>
              <a:t>神：神韵、心意</a:t>
            </a:r>
            <a:endParaRPr lang="zh-CN" altLang="en-US" sz="2000" b="1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>
                <a:solidFill>
                  <a:srgbClr val="000000"/>
                </a:solidFill>
                <a:ea typeface="宋体" panose="02010600030101010101" pitchFamily="2" charset="-122"/>
                <a:sym typeface="+mn-ea"/>
              </a:rPr>
              <a:t>劲：力</a:t>
            </a:r>
            <a:endParaRPr lang="zh-CN" altLang="en-US" sz="2000" b="1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>
                <a:solidFill>
                  <a:srgbClr val="000000"/>
                </a:solidFill>
                <a:ea typeface="宋体" panose="02010600030101010101" pitchFamily="2" charset="-122"/>
                <a:sym typeface="+mn-ea"/>
              </a:rPr>
              <a:t>律：律动、规律</a:t>
            </a:r>
            <a:endParaRPr lang="zh-CN" altLang="en-US" sz="2000" b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pic>
        <p:nvPicPr>
          <p:cNvPr id="11" name="图片 10" descr="147fb0225275aab0fc4f0159ab020b36438cce9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41620" y="577215"/>
            <a:ext cx="3352800" cy="2590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0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1010" y="1847850"/>
            <a:ext cx="8359775" cy="210693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中国古典舞汉唐流派，通常称为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“汉唐古典舞”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，是由北京舞蹈学院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孙颖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教授自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20世纪80年代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创建的，以开发中国古代舞蹈资源为基础，建构起具有浓郁传统审美韵味的舞蹈语言体系，以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“斜塔”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为典型的倾斜类舞姿是其最具风格特色和代表性的形态之一，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取斜之形、求倾之势、寓远之意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461010" y="775335"/>
            <a:ext cx="2082165" cy="4749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p>
            <a:pPr indent="284480"/>
            <a:r>
              <a:rPr lang="zh-CN" altLang="en-US" sz="2400" b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汉唐舞派</a:t>
            </a:r>
            <a:endParaRPr lang="zh-CN" altLang="en-US" sz="2400" b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129915" y="3659505"/>
            <a:ext cx="5448935" cy="1082040"/>
          </a:xfrm>
          <a:prstGeom prst="rect">
            <a:avLst/>
          </a:prstGeom>
          <a:gradFill>
            <a:gsLst>
              <a:gs pos="0">
                <a:schemeClr val="accent3">
                  <a:lumMod val="90000"/>
                  <a:lumOff val="10000"/>
                </a:schemeClr>
              </a:gs>
              <a:gs pos="46000">
                <a:schemeClr val="accent3">
                  <a:lumMod val="57000"/>
                  <a:alpha val="29000"/>
                  <a:lumOff val="43000"/>
                </a:schemeClr>
              </a:gs>
              <a:gs pos="100000">
                <a:schemeClr val="accent3">
                  <a:lumMod val="95000"/>
                  <a:lumOff val="5000"/>
                </a:schemeClr>
              </a:gs>
            </a:gsLst>
            <a:lin ang="1800000" scaled="0"/>
          </a:gradFill>
          <a:ln w="9525">
            <a:noFill/>
          </a:ln>
        </p:spPr>
        <p:txBody>
          <a:bodyPr>
            <a:noAutofit/>
          </a:bodyPr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“中国古典舞一定不是看上去美就足够了，中国古典舞是文化的事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要体现出历史时代的文化气象。”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             </a:t>
            </a:r>
            <a:r>
              <a:rPr lang="en-US" altLang="zh-CN" sz="1600" b="1">
                <a:latin typeface="宋体" panose="02010600030101010101" pitchFamily="2" charset="-122"/>
                <a:ea typeface="宋体" panose="02010600030101010101" pitchFamily="2" charset="-122"/>
              </a:rPr>
              <a:t>                         ——</a:t>
            </a:r>
            <a:r>
              <a:rPr lang="zh-CN" altLang="en-US" sz="1600" b="1">
                <a:latin typeface="宋体" panose="02010600030101010101" pitchFamily="2" charset="-122"/>
                <a:ea typeface="宋体" panose="02010600030101010101" pitchFamily="2" charset="-122"/>
              </a:rPr>
              <a:t>孙颖</a:t>
            </a:r>
            <a:endParaRPr lang="en-US" altLang="zh-CN" sz="16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</a:rPr>
              <a:t>                                      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 descr="aa64034f78f0f736b7cca8e10455b319ebc4131b.webp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6695" y="227965"/>
            <a:ext cx="2402205" cy="3061970"/>
          </a:xfrm>
          <a:prstGeom prst="rect">
            <a:avLst/>
          </a:prstGeom>
        </p:spPr>
      </p:pic>
      <p:sp>
        <p:nvSpPr>
          <p:cNvPr id="7" name="文本框 6"/>
          <p:cNvSpPr txBox="1"/>
          <p:nvPr>
            <p:custDataLst>
              <p:tags r:id="rId2"/>
            </p:custDataLst>
          </p:nvPr>
        </p:nvSpPr>
        <p:spPr>
          <a:xfrm>
            <a:off x="857250" y="3371850"/>
            <a:ext cx="1389380" cy="46609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noAutofit/>
          </a:bodyPr>
          <a:p>
            <a:pPr indent="284480"/>
            <a:r>
              <a:rPr lang="zh-CN" altLang="en-US" sz="1600">
                <a:solidFill>
                  <a:srgbClr val="000000"/>
                </a:solidFill>
                <a:ea typeface="宋体" panose="02010600030101010101" pitchFamily="2" charset="-122"/>
                <a:sym typeface="+mn-ea"/>
              </a:rPr>
              <a:t>孙</a:t>
            </a:r>
            <a:r>
              <a:rPr lang="en-US" altLang="zh-CN" sz="1600">
                <a:solidFill>
                  <a:srgbClr val="000000"/>
                </a:solidFill>
                <a:ea typeface="宋体" panose="02010600030101010101" pitchFamily="2" charset="-122"/>
                <a:sym typeface="+mn-ea"/>
              </a:rPr>
              <a:t> </a:t>
            </a:r>
            <a:r>
              <a:rPr lang="zh-CN" altLang="en-US" sz="1600">
                <a:solidFill>
                  <a:srgbClr val="000000"/>
                </a:solidFill>
                <a:ea typeface="宋体" panose="02010600030101010101" pitchFamily="2" charset="-122"/>
                <a:sym typeface="+mn-ea"/>
              </a:rPr>
              <a:t>颖</a:t>
            </a:r>
            <a:endParaRPr lang="zh-CN" altLang="en-US" sz="1600" b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97505" y="433070"/>
            <a:ext cx="6017895" cy="28124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t">
            <a:noAutofit/>
          </a:bodyPr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0">
                <a:solidFill>
                  <a:srgbClr val="000000"/>
                </a:solidFill>
                <a:ea typeface="宋体" panose="02010600030101010101" pitchFamily="2" charset="-122"/>
              </a:rPr>
              <a:t> </a:t>
            </a:r>
            <a:r>
              <a:rPr lang="zh-CN" altLang="en-US" sz="1600" b="0">
                <a:solidFill>
                  <a:srgbClr val="000000"/>
                </a:solidFill>
                <a:ea typeface="宋体" panose="02010600030101010101" pitchFamily="2" charset="-122"/>
              </a:rPr>
              <a:t>曾任北京舞蹈学院教授，研究生导师。</a:t>
            </a:r>
            <a:r>
              <a:rPr lang="zh-CN" altLang="en-US" sz="1600" b="1">
                <a:solidFill>
                  <a:schemeClr val="accent3"/>
                </a:solidFill>
                <a:ea typeface="宋体" panose="02010600030101010101" pitchFamily="2" charset="-122"/>
              </a:rPr>
              <a:t>中国舞蹈理论家、教育家、编导家，中国汉唐古典舞创始人。</a:t>
            </a:r>
            <a:endParaRPr lang="zh-CN" altLang="en-US" sz="1600" b="1">
              <a:solidFill>
                <a:schemeClr val="accent3"/>
              </a:solidFill>
              <a:ea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0">
                <a:solidFill>
                  <a:srgbClr val="000000"/>
                </a:solidFill>
                <a:ea typeface="宋体" panose="02010600030101010101" pitchFamily="2" charset="-122"/>
              </a:rPr>
              <a:t> </a:t>
            </a:r>
            <a:r>
              <a:rPr lang="zh-CN" altLang="en-US" sz="1600" b="0">
                <a:solidFill>
                  <a:srgbClr val="000000"/>
                </a:solidFill>
                <a:ea typeface="宋体" panose="02010600030101010101" pitchFamily="2" charset="-122"/>
              </a:rPr>
              <a:t>1981 年，创编了以建安时期为历史题材的古典舞剧《铜雀伎》，之后，为电视剧《唐明皇》《三国演义》《司马迁》等剧编舞。1997 年创作“寻根述祖谱华风”之一《炎黄祭》（其中</a:t>
            </a:r>
            <a:r>
              <a:rPr lang="zh-CN" altLang="en-US" sz="1600" b="1">
                <a:solidFill>
                  <a:schemeClr val="accent3"/>
                </a:solidFill>
                <a:ea typeface="宋体" panose="02010600030101010101" pitchFamily="2" charset="-122"/>
              </a:rPr>
              <a:t>《踏歌》</a:t>
            </a:r>
            <a:r>
              <a:rPr lang="zh-CN" altLang="en-US" sz="1600" b="0">
                <a:solidFill>
                  <a:srgbClr val="000000"/>
                </a:solidFill>
                <a:ea typeface="宋体" panose="02010600030101010101" pitchFamily="2" charset="-122"/>
              </a:rPr>
              <a:t>获首届中国舞蹈“荷花奖”比赛作品金奖）。1999 年创作“寻根述祖谱华风”之二《龙族风韵》。</a:t>
            </a:r>
            <a:endParaRPr lang="zh-CN" altLang="en-US" sz="1600" b="0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0">
                <a:solidFill>
                  <a:srgbClr val="000000"/>
                </a:solidFill>
                <a:ea typeface="宋体" panose="02010600030101010101" pitchFamily="2" charset="-122"/>
              </a:rPr>
              <a:t> </a:t>
            </a:r>
            <a:r>
              <a:rPr lang="zh-CN" altLang="en-US" sz="1600" b="0">
                <a:solidFill>
                  <a:srgbClr val="000000"/>
                </a:solidFill>
                <a:ea typeface="宋体" panose="02010600030101010101" pitchFamily="2" charset="-122"/>
              </a:rPr>
              <a:t>2001 年，在北京舞蹈学院设立</a:t>
            </a:r>
            <a:r>
              <a:rPr lang="zh-CN" altLang="en-US" sz="1600" b="1">
                <a:solidFill>
                  <a:schemeClr val="accent3"/>
                </a:solidFill>
                <a:ea typeface="宋体" panose="02010600030101010101" pitchFamily="2" charset="-122"/>
              </a:rPr>
              <a:t>“汉唐古典舞教研室”</a:t>
            </a:r>
            <a:r>
              <a:rPr lang="zh-CN" altLang="en-US" sz="1600" b="0">
                <a:solidFill>
                  <a:srgbClr val="000000"/>
                </a:solidFill>
                <a:ea typeface="宋体" panose="02010600030101010101" pitchFamily="2" charset="-122"/>
              </a:rPr>
              <a:t>，开始招收本科生并担任研究生导师。他的代表作品有舞剧《铜雀伎》、舞蹈《踏歌》《楚腰》《谢公屐》等。</a:t>
            </a:r>
            <a:endParaRPr lang="zh-CN" altLang="en-US" sz="1600" b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18440" y="223520"/>
            <a:ext cx="2401570" cy="3609975"/>
            <a:chOff x="344" y="352"/>
            <a:chExt cx="3782" cy="5685"/>
          </a:xfrm>
        </p:grpSpPr>
        <p:pic>
          <p:nvPicPr>
            <p:cNvPr id="5" name="图片 4" descr="aa64034f78f0f736b7cca8e10455b319ebc4131b.webp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44" y="352"/>
              <a:ext cx="3783" cy="4822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>
              <p:custDataLst>
                <p:tags r:id="rId3"/>
              </p:custDataLst>
            </p:nvPr>
          </p:nvSpPr>
          <p:spPr>
            <a:xfrm>
              <a:off x="1337" y="5303"/>
              <a:ext cx="2188" cy="73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noAutofit/>
            </a:bodyPr>
            <a:p>
              <a:pPr indent="284480"/>
              <a:r>
                <a:rPr lang="zh-CN" altLang="en-US" sz="1600">
                  <a:solidFill>
                    <a:srgbClr val="000000"/>
                  </a:solidFill>
                  <a:ea typeface="宋体" panose="02010600030101010101" pitchFamily="2" charset="-122"/>
                  <a:sym typeface="+mn-ea"/>
                </a:rPr>
                <a:t>孙</a:t>
              </a:r>
              <a:r>
                <a:rPr lang="en-US" altLang="zh-CN" sz="1600">
                  <a:solidFill>
                    <a:srgbClr val="000000"/>
                  </a:solidFill>
                  <a:ea typeface="宋体" panose="02010600030101010101" pitchFamily="2" charset="-122"/>
                  <a:sym typeface="+mn-ea"/>
                </a:rPr>
                <a:t> </a:t>
              </a:r>
              <a:r>
                <a:rPr lang="zh-CN" altLang="en-US" sz="1600">
                  <a:solidFill>
                    <a:srgbClr val="000000"/>
                  </a:solidFill>
                  <a:ea typeface="宋体" panose="02010600030101010101" pitchFamily="2" charset="-122"/>
                  <a:sym typeface="+mn-ea"/>
                </a:rPr>
                <a:t>颖</a:t>
              </a:r>
              <a:endParaRPr lang="zh-CN" altLang="en-US" sz="1600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7025" y="1248410"/>
            <a:ext cx="4581525" cy="294068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汉唐古典舞学派形成追求传统价值和历史感的新古典风格，是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中国古典舞学科发展中的重要代表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经典作品有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《踏歌》《楚腰》《谢公屐》《纨扇仕女》《铜雀伎》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等。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</a:rPr>
              <a:t>                                      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55920" y="633730"/>
            <a:ext cx="2806700" cy="3834765"/>
            <a:chOff x="8592" y="998"/>
            <a:chExt cx="4420" cy="6039"/>
          </a:xfrm>
        </p:grpSpPr>
        <p:pic>
          <p:nvPicPr>
            <p:cNvPr id="4" name="图片 3" descr="620fd8573d9b4e1a8e5b205d7fcd881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592" y="998"/>
              <a:ext cx="4421" cy="5196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>
              <p:custDataLst>
                <p:tags r:id="rId2"/>
              </p:custDataLst>
            </p:nvPr>
          </p:nvSpPr>
          <p:spPr>
            <a:xfrm>
              <a:off x="8852" y="6355"/>
              <a:ext cx="3901" cy="683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noAutofit/>
            </a:bodyPr>
            <a:p>
              <a:pPr indent="284480"/>
              <a:r>
                <a:rPr lang="zh-CN" altLang="en-US" sz="1600" b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舞蹈《踏歌》图片</a:t>
              </a:r>
              <a:endParaRPr lang="zh-CN" altLang="en-US" sz="1600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1010" y="1654175"/>
            <a:ext cx="8239125" cy="309943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20世纪70—80年代</a:t>
            </a:r>
            <a:r>
              <a:rPr lang="zh-CN" altLang="en-US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以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甘肃省舞蹈艺术家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为主的代表，在深入研究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敦煌壁画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所展现的各种舞姿的基础上，吸收、融合中国舞蹈以及国外舞蹈艺术的元素，逐步形成了一个新的舞蹈类型——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敦煌舞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敦煌舞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是根据敦煌壁画上大量的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舞姿造型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及其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动势倾向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发展起来的，具有独特艺术特征的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当代舞蹈样式。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461010" y="775335"/>
            <a:ext cx="2082165" cy="4749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p>
            <a:pPr indent="284480"/>
            <a:r>
              <a:rPr lang="zh-CN" altLang="en-US" sz="2400" b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敦煌舞派</a:t>
            </a:r>
            <a:endParaRPr lang="zh-CN" altLang="en-US" sz="2400" b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63270" y="1180465"/>
            <a:ext cx="3432175" cy="114109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  <a:ln w="9525">
            <a:noFill/>
          </a:ln>
        </p:spPr>
        <p:txBody>
          <a:bodyPr>
            <a:noAutofit/>
          </a:bodyPr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20</a:t>
            </a:r>
            <a:r>
              <a:rPr lang="zh-CN" altLang="en-US" sz="18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世纪</a:t>
            </a:r>
            <a:r>
              <a:rPr lang="en-US" altLang="zh-CN" sz="18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70</a:t>
            </a:r>
            <a:r>
              <a:rPr lang="zh-CN" altLang="en-US" sz="18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年代末</a:t>
            </a:r>
            <a:endParaRPr lang="zh-CN" sz="18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大型民族舞剧《丝路花雨》</a:t>
            </a:r>
            <a:r>
              <a:rPr sz="18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sz="18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被誉为</a:t>
            </a:r>
            <a:r>
              <a:rPr lang="en-US" altLang="zh-CN" sz="18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en-US" sz="18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东方的天鹅湖</a:t>
            </a:r>
            <a:r>
              <a:rPr lang="en-US" altLang="zh-CN" sz="18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sz="16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sz="16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</a:t>
            </a:r>
            <a:r>
              <a:rPr lang="en-US" altLang="zh-CN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                        </a:t>
            </a:r>
            <a:endParaRPr lang="en-US" altLang="zh-CN" sz="18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58165" y="420370"/>
            <a:ext cx="4130040" cy="8051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800" b="0">
                <a:solidFill>
                  <a:srgbClr val="000000"/>
                </a:solidFill>
                <a:ea typeface="宋体" panose="02010600030101010101" pitchFamily="2" charset="-122"/>
              </a:rPr>
              <a:t>“敦煌舞派”的概念早在 20 世纪 70 年代已形成。</a:t>
            </a:r>
            <a:endParaRPr lang="zh-CN" altLang="en-US" sz="1800" b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620385" y="511175"/>
            <a:ext cx="2736215" cy="3877945"/>
            <a:chOff x="8370" y="662"/>
            <a:chExt cx="4309" cy="6107"/>
          </a:xfrm>
        </p:grpSpPr>
        <p:pic>
          <p:nvPicPr>
            <p:cNvPr id="102" name="图片 101"/>
            <p:cNvPicPr/>
            <p:nvPr>
              <p:custDataLst>
                <p:tags r:id="rId1"/>
              </p:custDataLst>
            </p:nvPr>
          </p:nvPicPr>
          <p:blipFill>
            <a:blip r:embed="rId2"/>
            <a:srcRect t="17017" r="943"/>
            <a:stretch>
              <a:fillRect/>
            </a:stretch>
          </p:blipFill>
          <p:spPr>
            <a:xfrm>
              <a:off x="8370" y="662"/>
              <a:ext cx="4309" cy="542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" name="文本框 5"/>
            <p:cNvSpPr txBox="1"/>
            <p:nvPr/>
          </p:nvSpPr>
          <p:spPr>
            <a:xfrm>
              <a:off x="8555" y="6188"/>
              <a:ext cx="3938" cy="58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>
              <a:noAutofit/>
            </a:bodyPr>
            <a:p>
              <a:pPr indent="284480"/>
              <a:r>
                <a:rPr lang="en-US" altLang="zh-CN" sz="1600" b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“</a:t>
              </a:r>
              <a:r>
                <a:rPr lang="zh-CN" altLang="en-US" sz="1600" b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反弹琵琶</a:t>
              </a:r>
              <a:r>
                <a:rPr lang="en-US" altLang="zh-CN" sz="1600" b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”</a:t>
              </a:r>
              <a:r>
                <a:rPr lang="zh-CN" altLang="en-US" sz="1600" b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舞姿</a:t>
              </a:r>
              <a:endParaRPr lang="zh-CN" altLang="en-US" sz="1600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63270" y="2478405"/>
            <a:ext cx="3557270" cy="2480310"/>
            <a:chOff x="1202" y="3903"/>
            <a:chExt cx="5602" cy="3906"/>
          </a:xfrm>
        </p:grpSpPr>
        <p:pic>
          <p:nvPicPr>
            <p:cNvPr id="698" name="IM 698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202" y="3903"/>
              <a:ext cx="5603" cy="3345"/>
            </a:xfrm>
            <a:prstGeom prst="rect">
              <a:avLst/>
            </a:prstGeom>
          </p:spPr>
        </p:pic>
        <p:sp>
          <p:nvSpPr>
            <p:cNvPr id="3" name="文本框 2"/>
            <p:cNvSpPr txBox="1"/>
            <p:nvPr/>
          </p:nvSpPr>
          <p:spPr>
            <a:xfrm>
              <a:off x="2018" y="7331"/>
              <a:ext cx="3780" cy="4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>
              <a:noAutofit/>
            </a:bodyPr>
            <a:p>
              <a:pPr indent="284480"/>
              <a:r>
                <a:rPr lang="zh-CN" altLang="en-US" sz="1400" b="0">
                  <a:solidFill>
                    <a:srgbClr val="000000"/>
                  </a:solidFill>
                  <a:ea typeface="宋体" panose="02010600030101010101" pitchFamily="2" charset="-122"/>
                </a:rPr>
                <a:t>舞剧《丝路花雨》剧照</a:t>
              </a:r>
              <a:endParaRPr lang="zh-CN" altLang="en-US" sz="1400" b="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6245" y="705485"/>
            <a:ext cx="7695565" cy="117792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高金荣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老师是院校敦煌舞教学和课程教材建设的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拓荒者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，自1979年开始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先后5次深入莫高窟，提炼与分析了手姿、手势，汇编成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《敦煌舞基本训练教材》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</a:rPr>
              <a:t>                                      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 descr="t01d0044f4898abbec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5585" y="2304415"/>
            <a:ext cx="1817370" cy="2673985"/>
          </a:xfrm>
          <a:prstGeom prst="rect">
            <a:avLst/>
          </a:prstGeom>
        </p:spPr>
      </p:pic>
      <p:pic>
        <p:nvPicPr>
          <p:cNvPr id="5" name="图片 4" descr="00301247029_b259f263"/>
          <p:cNvPicPr>
            <a:picLocks noChangeAspect="1"/>
          </p:cNvPicPr>
          <p:nvPr/>
        </p:nvPicPr>
        <p:blipFill>
          <a:blip r:embed="rId2"/>
          <a:srcRect l="8801" r="6166"/>
          <a:stretch>
            <a:fillRect/>
          </a:stretch>
        </p:blipFill>
        <p:spPr>
          <a:xfrm>
            <a:off x="2052955" y="2304415"/>
            <a:ext cx="2862580" cy="2673985"/>
          </a:xfrm>
          <a:prstGeom prst="rect">
            <a:avLst/>
          </a:prstGeom>
        </p:spPr>
      </p:pic>
      <p:pic>
        <p:nvPicPr>
          <p:cNvPr id="6" name="图片 5" descr="9ff979496eb39276a1d90f0b77c3bde697bfc4af"/>
          <p:cNvPicPr>
            <a:picLocks noChangeAspect="1"/>
          </p:cNvPicPr>
          <p:nvPr/>
        </p:nvPicPr>
        <p:blipFill>
          <a:blip r:embed="rId3"/>
          <a:srcRect l="33756" r="32489"/>
          <a:stretch>
            <a:fillRect/>
          </a:stretch>
        </p:blipFill>
        <p:spPr>
          <a:xfrm>
            <a:off x="4915535" y="2303780"/>
            <a:ext cx="1803400" cy="2674620"/>
          </a:xfrm>
          <a:prstGeom prst="rect">
            <a:avLst/>
          </a:prstGeom>
        </p:spPr>
      </p:pic>
      <p:pic>
        <p:nvPicPr>
          <p:cNvPr id="7" name="图片 6" descr="125c7a06cdcd786_size780_w800_h475"/>
          <p:cNvPicPr>
            <a:picLocks noChangeAspect="1"/>
          </p:cNvPicPr>
          <p:nvPr/>
        </p:nvPicPr>
        <p:blipFill>
          <a:blip r:embed="rId4"/>
          <a:srcRect l="52771" t="8246" r="17031" b="14053"/>
          <a:stretch>
            <a:fillRect/>
          </a:stretch>
        </p:blipFill>
        <p:spPr>
          <a:xfrm>
            <a:off x="6718935" y="2303780"/>
            <a:ext cx="1788160" cy="26746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0" y="548640"/>
            <a:ext cx="4788535" cy="117792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敦煌舞派代表作品有舞剧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《丝路花雨》《大梦敦煌》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，舞蹈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《飞天》《千手观音》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等。 </a:t>
            </a:r>
            <a:endParaRPr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</a:rPr>
              <a:t>                                      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341620" y="548640"/>
            <a:ext cx="3383915" cy="2023110"/>
            <a:chOff x="8412" y="864"/>
            <a:chExt cx="5221" cy="3186"/>
          </a:xfrm>
        </p:grpSpPr>
        <p:pic>
          <p:nvPicPr>
            <p:cNvPr id="103" name="图片 102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8569" y="864"/>
              <a:ext cx="5064" cy="318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" name="文本框 2"/>
            <p:cNvSpPr txBox="1"/>
            <p:nvPr/>
          </p:nvSpPr>
          <p:spPr>
            <a:xfrm>
              <a:off x="8412" y="864"/>
              <a:ext cx="3317" cy="66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noAutofit/>
            </a:bodyPr>
            <a:p>
              <a:pPr indent="284480"/>
              <a:r>
                <a:rPr lang="zh-CN" altLang="en-US" sz="1400" b="1">
                  <a:solidFill>
                    <a:schemeClr val="bg1"/>
                  </a:solidFill>
                  <a:ea typeface="宋体" panose="02010600030101010101" pitchFamily="2" charset="-122"/>
                </a:rPr>
                <a:t>舞蹈《飞天》图片</a:t>
              </a:r>
              <a:endParaRPr lang="zh-CN" altLang="en-US" sz="1400" b="1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251450" y="2733040"/>
            <a:ext cx="3472815" cy="2117090"/>
            <a:chOff x="8270" y="4304"/>
            <a:chExt cx="5469" cy="3334"/>
          </a:xfrm>
        </p:grpSpPr>
        <p:pic>
          <p:nvPicPr>
            <p:cNvPr id="9" name="图片 8" descr="Img22639429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69" y="4304"/>
              <a:ext cx="5171" cy="3335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>
              <p:custDataLst>
                <p:tags r:id="rId3"/>
              </p:custDataLst>
            </p:nvPr>
          </p:nvSpPr>
          <p:spPr>
            <a:xfrm>
              <a:off x="8270" y="4419"/>
              <a:ext cx="3906" cy="79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noAutofit/>
            </a:bodyPr>
            <a:p>
              <a:pPr indent="284480"/>
              <a:r>
                <a:rPr lang="zh-CN" altLang="en-US" sz="1400" b="1">
                  <a:solidFill>
                    <a:schemeClr val="bg1"/>
                  </a:solidFill>
                  <a:ea typeface="宋体" panose="02010600030101010101" pitchFamily="2" charset="-122"/>
                </a:rPr>
                <a:t>舞蹈《千手观音》图片</a:t>
              </a:r>
              <a:endParaRPr lang="zh-CN" altLang="en-US" sz="1400" b="1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63525" y="1527810"/>
            <a:ext cx="4450080" cy="3204210"/>
            <a:chOff x="415" y="2406"/>
            <a:chExt cx="7008" cy="5046"/>
          </a:xfrm>
        </p:grpSpPr>
        <p:pic>
          <p:nvPicPr>
            <p:cNvPr id="4" name="图片 3" descr="28645936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5" y="2406"/>
              <a:ext cx="7008" cy="4240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>
              <p:custDataLst>
                <p:tags r:id="rId5"/>
              </p:custDataLst>
            </p:nvPr>
          </p:nvSpPr>
          <p:spPr>
            <a:xfrm>
              <a:off x="1419" y="6731"/>
              <a:ext cx="4155" cy="72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noAutofit/>
            </a:bodyPr>
            <a:p>
              <a:pPr indent="284480"/>
              <a:r>
                <a:rPr lang="en-US" altLang="zh-CN" sz="1400">
                  <a:solidFill>
                    <a:schemeClr val="tx1"/>
                  </a:solidFill>
                  <a:ea typeface="宋体" panose="02010600030101010101" pitchFamily="2" charset="-122"/>
                </a:rPr>
                <a:t>  </a:t>
              </a:r>
              <a:r>
                <a:rPr lang="zh-CN" altLang="en-US" sz="1400">
                  <a:solidFill>
                    <a:schemeClr val="tx1"/>
                  </a:solidFill>
                  <a:ea typeface="宋体" panose="02010600030101010101" pitchFamily="2" charset="-122"/>
                </a:rPr>
                <a:t>舞剧《大梦敦煌》剧照</a:t>
              </a:r>
              <a:endParaRPr lang="zh-CN" altLang="en-US" sz="140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41630" y="725170"/>
            <a:ext cx="7395845" cy="121602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>
                <a:latin typeface="黑体" panose="02010609060101010101" charset="-122"/>
                <a:ea typeface="黑体" panose="02010609060101010101" charset="-122"/>
              </a:rPr>
              <a:t>二、昆舞、“新古典舞团”和“汉唐乐府”</a:t>
            </a:r>
            <a:endParaRPr lang="en-US" altLang="zh-CN" sz="24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6460" y="2163445"/>
            <a:ext cx="7371080" cy="298005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30480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昆舞</a:t>
            </a: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来源于传统剧种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昆曲</a:t>
            </a: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，提取了昆曲的优秀基因并加以改进整合， 目前已逐步成为古典舞中继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京昆舞派、汉唐舞派、敦煌舞派</a:t>
            </a: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三大流派之后的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第四大流派</a:t>
            </a: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en-US" altLang="zh-CN" sz="18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20160" y="1564005"/>
            <a:ext cx="1504315" cy="4749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p>
            <a:pPr indent="284480"/>
            <a:r>
              <a:rPr lang="zh-CN" altLang="en-US" sz="2400" b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昆舞</a:t>
            </a:r>
            <a:endParaRPr lang="zh-CN" altLang="en-US" sz="2400" b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6241085" y="3021750"/>
            <a:ext cx="2886235" cy="2121750"/>
          </a:xfrm>
          <a:prstGeom prst="rect">
            <a:avLst/>
          </a:prstGeom>
        </p:spPr>
      </p:pic>
      <p:sp>
        <p:nvSpPr>
          <p:cNvPr id="17" name="文本框 16"/>
          <p:cNvSpPr txBox="1"/>
          <p:nvPr>
            <p:custDataLst>
              <p:tags r:id="rId4"/>
            </p:custDataLst>
          </p:nvPr>
        </p:nvSpPr>
        <p:spPr>
          <a:xfrm>
            <a:off x="2524473" y="1586570"/>
            <a:ext cx="40944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dirty="0">
                <a:solidFill>
                  <a:srgbClr val="7030A0"/>
                </a:solidFill>
                <a:cs typeface="+mn-ea"/>
                <a:sym typeface="+mn-lt"/>
              </a:rPr>
              <a:t>第四章 </a:t>
            </a:r>
            <a:r>
              <a:rPr lang="en-US" altLang="zh-CN" sz="3600" b="1" dirty="0">
                <a:solidFill>
                  <a:srgbClr val="7030A0"/>
                </a:solidFill>
                <a:cs typeface="+mn-ea"/>
                <a:sym typeface="+mn-lt"/>
              </a:rPr>
              <a:t> </a:t>
            </a:r>
            <a:r>
              <a:rPr lang="zh-CN" altLang="en-US" sz="3600" b="1" dirty="0">
                <a:solidFill>
                  <a:srgbClr val="7030A0"/>
                </a:solidFill>
                <a:cs typeface="+mn-ea"/>
                <a:sym typeface="+mn-lt"/>
              </a:rPr>
              <a:t>中国古典</a:t>
            </a:r>
            <a:r>
              <a:rPr lang="zh-CN" altLang="en-US" sz="3600" b="1" dirty="0">
                <a:solidFill>
                  <a:srgbClr val="7030A0"/>
                </a:solidFill>
                <a:cs typeface="+mn-ea"/>
                <a:sym typeface="+mn-lt"/>
              </a:rPr>
              <a:t>舞</a:t>
            </a:r>
            <a:endParaRPr lang="en-US" altLang="zh-CN" sz="3600" b="1" dirty="0">
              <a:solidFill>
                <a:srgbClr val="7030A0"/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screen"/>
          <a:stretch>
            <a:fillRect/>
          </a:stretch>
        </p:blipFill>
        <p:spPr>
          <a:xfrm>
            <a:off x="0" y="1619250"/>
            <a:ext cx="2453005" cy="35242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7427595" y="1481455"/>
            <a:ext cx="964565" cy="279336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 cstate="screen"/>
          <a:stretch>
            <a:fillRect/>
          </a:stretch>
        </p:blipFill>
        <p:spPr>
          <a:xfrm>
            <a:off x="99398" y="4080303"/>
            <a:ext cx="1480593" cy="106319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3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85"/>
                            </p:stCondLst>
                            <p:childTnLst>
                              <p:par>
                                <p:cTn id="1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85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06095" y="1245235"/>
            <a:ext cx="7872730" cy="291655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2003年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《干将莫邪》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的登台亮相标志着昆舞的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萌发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。在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马家钦教授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的带领下，历经20年的探索，已初具规模。</a:t>
            </a:r>
            <a:endParaRPr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以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“意念”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引领身体运动的要求是昆舞与其他古典舞的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重要区别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，它是一门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“身心合一”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的艺术，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“意念”是昆舞的核心语言要素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，由意生象、由象生韵、由韵生情、由情造景、景中生意，彰显了东方艺术独特的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审美特质。</a:t>
            </a:r>
            <a:endParaRPr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</a:rPr>
              <a:t>                                      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16255" y="960755"/>
            <a:ext cx="4289425" cy="290576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0F0"/>
                </a:solidFill>
              </a14:hiddenFill>
            </a:ext>
          </a:extLst>
        </p:spPr>
        <p:txBody>
          <a:bodyPr>
            <a:noAutofit/>
          </a:bodyPr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1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形态特征：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“含、沉、顺、连、圆、曲、倾”</a:t>
            </a:r>
            <a:endParaRPr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sz="1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独有手型：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五指莲花式     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1">
                <a:latin typeface="宋体" panose="02010600030101010101" pitchFamily="2" charset="-122"/>
                <a:ea typeface="宋体" panose="02010600030101010101" pitchFamily="2" charset="-122"/>
              </a:rPr>
              <a:t> 代表作</a:t>
            </a:r>
            <a:r>
              <a:rPr lang="zh-CN" altLang="en-US" sz="1800" b="1"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</a:rPr>
              <a:t>《情醉三月天》（《游园》）、《五指莲花兰》 《绣娘》、大型音舞诗剧《虞美人》、大型民族昆舞剧《嫦娥奔月》等                                 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207000" y="586740"/>
            <a:ext cx="3651250" cy="3902075"/>
            <a:chOff x="8200" y="924"/>
            <a:chExt cx="5750" cy="6145"/>
          </a:xfrm>
        </p:grpSpPr>
        <p:pic>
          <p:nvPicPr>
            <p:cNvPr id="4" name="图片 3" descr="5debcc7011bb41608c89b836dc82adbc"/>
            <p:cNvPicPr>
              <a:picLocks noChangeAspect="1"/>
            </p:cNvPicPr>
            <p:nvPr/>
          </p:nvPicPr>
          <p:blipFill>
            <a:blip r:embed="rId1"/>
            <a:srcRect l="23124" r="10008"/>
            <a:stretch>
              <a:fillRect/>
            </a:stretch>
          </p:blipFill>
          <p:spPr>
            <a:xfrm>
              <a:off x="8368" y="924"/>
              <a:ext cx="5389" cy="5365"/>
            </a:xfrm>
            <a:prstGeom prst="rect">
              <a:avLst/>
            </a:prstGeom>
          </p:spPr>
        </p:pic>
        <p:sp>
          <p:nvSpPr>
            <p:cNvPr id="3" name="文本框 2"/>
            <p:cNvSpPr txBox="1"/>
            <p:nvPr/>
          </p:nvSpPr>
          <p:spPr>
            <a:xfrm>
              <a:off x="8200" y="6489"/>
              <a:ext cx="5750" cy="58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anchor="t">
              <a:spAutoFit/>
            </a:bodyPr>
            <a:p>
              <a:pPr indent="284480"/>
              <a:r>
                <a:rPr lang="en-US" altLang="zh-CN" sz="1800"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 </a:t>
              </a:r>
              <a:r>
                <a:rPr lang="en-US" altLang="zh-CN" sz="1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大型民族昆舞剧</a:t>
              </a:r>
              <a:r>
                <a:rPr lang="en-US" altLang="zh-CN" sz="1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《嫦娥奔月》</a:t>
              </a:r>
              <a:r>
                <a:rPr lang="zh-CN" altLang="en-US" sz="1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剧照</a:t>
              </a:r>
              <a:endParaRPr lang="zh-CN" altLang="en-US" sz="1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940175" y="355600"/>
            <a:ext cx="4073525" cy="435610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en-US"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中国台湾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“新古典舞团”</a:t>
            </a:r>
            <a:r>
              <a:rPr lang="zh-CN" altLang="en-US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1976</a:t>
            </a:r>
            <a:r>
              <a:rPr lang="zh-CN" altLang="en-US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年创立）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创始人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刘凤学</a:t>
            </a:r>
            <a:r>
              <a:rPr lang="zh-CN" altLang="en-US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en-US" sz="1800" b="1">
              <a:solidFill>
                <a:schemeClr val="accent3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</a:rPr>
              <a:t> 她致力于以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文献学、音乐学、舞蹈学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</a:rPr>
              <a:t>将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唐舞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</a:rPr>
              <a:t>激活，发扬中国传统舞蹈，并引用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拉班舞谱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</a:rPr>
              <a:t>记载、重建及保留中国舞蹈。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</a:rPr>
              <a:t> 其舞蹈动作体系以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独特的舞蹈空间安排、中国色彩浓厚的个人风格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</a:rPr>
              <a:t>著称，舞蹈结构严谨、肢体语言丰富，表达出沉郁的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哲学思想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</a:rPr>
              <a:t>。                      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59740" y="742950"/>
            <a:ext cx="2330450" cy="4749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p>
            <a:pPr indent="284480"/>
            <a:r>
              <a:rPr lang="zh-CN" altLang="en-US" sz="2400" b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新古典舞团</a:t>
            </a:r>
            <a:endParaRPr lang="zh-CN" altLang="en-US" sz="2400" b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302385" y="1594485"/>
            <a:ext cx="1656080" cy="2820035"/>
            <a:chOff x="5082" y="920"/>
            <a:chExt cx="2608" cy="4441"/>
          </a:xfrm>
        </p:grpSpPr>
        <p:pic>
          <p:nvPicPr>
            <p:cNvPr id="5" name="图片 4" descr="t01016bf5fcd9ee9ac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082" y="920"/>
              <a:ext cx="2609" cy="3796"/>
            </a:xfrm>
            <a:prstGeom prst="rect">
              <a:avLst/>
            </a:prstGeom>
          </p:spPr>
        </p:pic>
        <p:sp>
          <p:nvSpPr>
            <p:cNvPr id="3" name="文本框 2"/>
            <p:cNvSpPr txBox="1"/>
            <p:nvPr/>
          </p:nvSpPr>
          <p:spPr>
            <a:xfrm>
              <a:off x="5236" y="4965"/>
              <a:ext cx="1964" cy="39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>
              <a:noAutofit/>
            </a:bodyPr>
            <a:p>
              <a:pPr indent="284480"/>
              <a:r>
                <a:rPr lang="zh-CN" altLang="en-US" sz="1600" b="0">
                  <a:solidFill>
                    <a:srgbClr val="000000"/>
                  </a:solidFill>
                  <a:ea typeface="宋体" panose="02010600030101010101" pitchFamily="2" charset="-122"/>
                </a:rPr>
                <a:t>刘凤学</a:t>
              </a:r>
              <a:endParaRPr lang="zh-CN" altLang="en-US" sz="1600" b="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6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03425" y="2209165"/>
            <a:ext cx="3893820" cy="72580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en-US"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</a:rPr>
              <a:t>                    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03885" y="810260"/>
            <a:ext cx="2002790" cy="4749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p>
            <a:pPr indent="284480"/>
            <a:r>
              <a:rPr lang="zh-CN" altLang="en-US" sz="2400" b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汉唐乐府</a:t>
            </a:r>
            <a:endParaRPr lang="zh-CN" altLang="en-US" sz="2400" b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266700" y="1666875"/>
            <a:ext cx="6504940" cy="4502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p>
            <a:pPr indent="0" fontAlgn="auto">
              <a:lnSpc>
                <a:spcPct val="125000"/>
              </a:lnSpc>
            </a:pPr>
            <a:r>
              <a:rPr lang="en-US" altLang="zh-CN" sz="1800" b="0">
                <a:solidFill>
                  <a:srgbClr val="231F20"/>
                </a:solidFill>
                <a:ea typeface="宋体" panose="02010600030101010101" pitchFamily="2" charset="-122"/>
              </a:rPr>
              <a:t>  </a:t>
            </a:r>
            <a:r>
              <a:rPr lang="zh-CN" sz="1800" b="0">
                <a:solidFill>
                  <a:srgbClr val="231F20"/>
                </a:solidFill>
                <a:ea typeface="宋体" panose="02010600030101010101" pitchFamily="2" charset="-122"/>
              </a:rPr>
              <a:t>中国台湾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“汉唐乐府”</a:t>
            </a:r>
            <a:r>
              <a:rPr lang="zh-CN" sz="1800" b="0">
                <a:solidFill>
                  <a:srgbClr val="231F20"/>
                </a:solidFill>
                <a:ea typeface="宋体" panose="02010600030101010101" pitchFamily="2" charset="-122"/>
              </a:rPr>
              <a:t>创办人、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南音</a:t>
            </a:r>
            <a:r>
              <a:rPr lang="zh-CN" sz="1800" b="0">
                <a:solidFill>
                  <a:srgbClr val="231F20"/>
                </a:solidFill>
                <a:ea typeface="宋体" panose="02010600030101010101" pitchFamily="2" charset="-122"/>
              </a:rPr>
              <a:t>名家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陈美娥女士</a:t>
            </a:r>
            <a:endParaRPr lang="zh-CN" altLang="en-US" sz="1800" b="0">
              <a:solidFill>
                <a:srgbClr val="231F20"/>
              </a:solidFill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-174625" y="2209165"/>
            <a:ext cx="6744335" cy="254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p>
            <a:pPr indent="284480" fontAlgn="auto">
              <a:lnSpc>
                <a:spcPct val="125000"/>
              </a:lnSpc>
            </a:pPr>
            <a:r>
              <a:rPr lang="en-US" altLang="zh-CN" sz="1800" b="0">
                <a:solidFill>
                  <a:srgbClr val="000000"/>
                </a:solidFill>
                <a:ea typeface="宋体" panose="02010600030101010101" pitchFamily="2" charset="-122"/>
              </a:rPr>
              <a:t>   </a:t>
            </a:r>
            <a:r>
              <a:rPr lang="zh-CN" altLang="en-US" sz="1800" b="0">
                <a:solidFill>
                  <a:srgbClr val="000000"/>
                </a:solidFill>
                <a:ea typeface="宋体" panose="02010600030101010101" pitchFamily="2" charset="-122"/>
              </a:rPr>
              <a:t>“最细腻、大派、雍容”的艺术</a:t>
            </a:r>
            <a:endParaRPr lang="zh-CN" altLang="en-US" sz="1800" b="0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 indent="284480"/>
            <a:endParaRPr lang="zh-CN" altLang="en-US" sz="1800" b="0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 indent="284480" fontAlgn="auto">
              <a:lnSpc>
                <a:spcPct val="125000"/>
              </a:lnSpc>
            </a:pPr>
            <a:r>
              <a:rPr lang="en-US" altLang="zh-CN" sz="1800" b="0">
                <a:solidFill>
                  <a:srgbClr val="000000"/>
                </a:solidFill>
                <a:ea typeface="宋体" panose="02010600030101010101" pitchFamily="2" charset="-122"/>
              </a:rPr>
              <a:t>     </a:t>
            </a:r>
            <a:r>
              <a:rPr lang="zh-CN" altLang="en-US" sz="1800" b="0">
                <a:solidFill>
                  <a:srgbClr val="000000"/>
                </a:solidFill>
                <a:ea typeface="宋体" panose="02010600030101010101" pitchFamily="2" charset="-122"/>
              </a:rPr>
              <a:t>研习南音传统指谱大曲、琵琶弹奏及乐曲歌唱</a:t>
            </a:r>
            <a:endParaRPr lang="zh-CN" altLang="en-US" sz="1800" b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955030" y="728345"/>
            <a:ext cx="2553335" cy="3997325"/>
            <a:chOff x="9430" y="813"/>
            <a:chExt cx="3878" cy="6025"/>
          </a:xfrm>
        </p:grpSpPr>
        <p:pic>
          <p:nvPicPr>
            <p:cNvPr id="7" name="图片 6" descr="0c75d1283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9430" y="813"/>
              <a:ext cx="3878" cy="5367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10346" y="6348"/>
              <a:ext cx="1853" cy="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>
              <a:noAutofit/>
            </a:bodyPr>
            <a:p>
              <a:pPr indent="284480"/>
              <a:r>
                <a:rPr lang="zh-CN" altLang="en-US" sz="1800" b="0">
                  <a:solidFill>
                    <a:srgbClr val="000000"/>
                  </a:solidFill>
                  <a:ea typeface="宋体" panose="02010600030101010101" pitchFamily="2" charset="-122"/>
                </a:rPr>
                <a:t>陈美娥</a:t>
              </a:r>
              <a:endParaRPr lang="zh-CN" altLang="en-US" sz="1800" b="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53365" y="763905"/>
            <a:ext cx="2698750" cy="44005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335280"/>
            <a:endParaRPr lang="zh-CN" altLang="en-US" sz="24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87020" y="438150"/>
            <a:ext cx="8244205" cy="218567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16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1983年，陈美娥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与其兄长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陈守俊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在</a:t>
            </a:r>
            <a:r>
              <a:rPr lang="en-US" altLang="zh-CN" sz="16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台北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创办</a:t>
            </a:r>
            <a:r>
              <a:rPr lang="en-US" altLang="zh-CN" sz="16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“汉唐乐府”</a:t>
            </a:r>
            <a:r>
              <a:rPr lang="zh-CN" altLang="en-US" sz="16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sz="16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旨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在传承</a:t>
            </a:r>
            <a:r>
              <a:rPr lang="en-US" altLang="zh-CN" sz="16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南音</a:t>
            </a:r>
            <a:r>
              <a:rPr lang="zh-CN" altLang="en-US" sz="16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“汉唐乐府”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是以</a:t>
            </a:r>
            <a:r>
              <a:rPr lang="en-US" altLang="zh-CN" sz="16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南音乐曲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为基础的</a:t>
            </a:r>
            <a:r>
              <a:rPr lang="en-US" altLang="zh-CN" sz="16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古典乐舞剧团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，其探索以古代音乐创作新的舞台作品，经典剧目包括</a:t>
            </a:r>
            <a:r>
              <a:rPr lang="en-US" altLang="zh-CN" sz="16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《艳歌行》《韩熙载夜宴图》《洛神赋》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等。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“汉唐乐府”是获邀中华人民共和国成立60周年庆典演出的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唯一台湾团体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，同时也是2010上海世博会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唯一受邀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参加闭幕式演出的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台湾艺术剧社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911225" y="2586355"/>
            <a:ext cx="6777355" cy="2236470"/>
            <a:chOff x="1435" y="4073"/>
            <a:chExt cx="10673" cy="3522"/>
          </a:xfrm>
        </p:grpSpPr>
        <p:pic>
          <p:nvPicPr>
            <p:cNvPr id="3" name="图片 2" descr="wKgKkVrxGTSzjfrRAAGjVUQYPVg689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435" y="4073"/>
              <a:ext cx="4999" cy="3522"/>
            </a:xfrm>
            <a:prstGeom prst="rect">
              <a:avLst/>
            </a:prstGeom>
          </p:spPr>
        </p:pic>
        <p:grpSp>
          <p:nvGrpSpPr>
            <p:cNvPr id="4" name="组合 3"/>
            <p:cNvGrpSpPr/>
            <p:nvPr/>
          </p:nvGrpSpPr>
          <p:grpSpPr>
            <a:xfrm>
              <a:off x="6634" y="4073"/>
              <a:ext cx="5474" cy="3459"/>
              <a:chOff x="6634" y="4073"/>
              <a:chExt cx="5474" cy="3272"/>
            </a:xfrm>
          </p:grpSpPr>
          <p:pic>
            <p:nvPicPr>
              <p:cNvPr id="100" name="图片 99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634" y="4073"/>
                <a:ext cx="5474" cy="327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" name="文本框 1"/>
              <p:cNvSpPr txBox="1"/>
              <p:nvPr/>
            </p:nvSpPr>
            <p:spPr>
              <a:xfrm>
                <a:off x="9012" y="4073"/>
                <a:ext cx="3003" cy="77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>
                <a:noAutofit/>
              </a:bodyPr>
              <a:p>
                <a:pPr indent="284480"/>
                <a:r>
                  <a:rPr lang="zh-CN" altLang="en-US" sz="1400" b="1">
                    <a:solidFill>
                      <a:schemeClr val="bg1"/>
                    </a:solidFill>
                    <a:ea typeface="宋体" panose="02010600030101010101" pitchFamily="2" charset="-122"/>
                  </a:rPr>
                  <a:t>《艳歌行》图片</a:t>
                </a:r>
                <a:endParaRPr lang="zh-CN" altLang="en-US" sz="1400" b="1">
                  <a:solidFill>
                    <a:schemeClr val="bg1"/>
                  </a:solidFill>
                  <a:ea typeface="宋体" panose="02010600030101010101" pitchFamily="2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6241085" y="3021750"/>
            <a:ext cx="2886235" cy="212175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09402" y="296979"/>
            <a:ext cx="15440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cs typeface="+mn-ea"/>
                <a:sym typeface="+mn-lt"/>
              </a:rPr>
              <a:t>目录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  <a:p>
            <a:pPr algn="ctr"/>
            <a:r>
              <a:rPr lang="en-US" altLang="zh-CN" sz="2800" dirty="0">
                <a:solidFill>
                  <a:srgbClr val="FF0000"/>
                </a:solidFill>
                <a:cs typeface="+mn-ea"/>
                <a:sym typeface="+mn-lt"/>
              </a:rPr>
              <a:t>contents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20" name="MH_Title"/>
          <p:cNvSpPr/>
          <p:nvPr>
            <p:custDataLst>
              <p:tags r:id="rId4"/>
            </p:custDataLst>
          </p:nvPr>
        </p:nvSpPr>
        <p:spPr>
          <a:xfrm>
            <a:off x="2431415" y="2263140"/>
            <a:ext cx="3938270" cy="498475"/>
          </a:xfrm>
          <a:prstGeom prst="rect">
            <a:avLst/>
          </a:prstGeom>
          <a:solidFill>
            <a:srgbClr val="C677D3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81000" tIns="0" rIns="405000" bIns="0"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2100" b="1" dirty="0">
                <a:solidFill>
                  <a:srgbClr val="FFFFFF"/>
                </a:solidFill>
                <a:cs typeface="+mn-ea"/>
                <a:sym typeface="+mn-lt"/>
              </a:rPr>
              <a:t>   </a:t>
            </a:r>
            <a:r>
              <a:rPr lang="zh-CN" altLang="en-US" sz="2100" b="1" dirty="0">
                <a:solidFill>
                  <a:srgbClr val="FFFFFF"/>
                </a:solidFill>
                <a:cs typeface="+mn-ea"/>
                <a:sym typeface="+mn-lt"/>
              </a:rPr>
              <a:t>中国古典舞作品鉴赏</a:t>
            </a:r>
            <a:endParaRPr lang="zh-CN" altLang="en-US" sz="21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5" name="MH_Number"/>
          <p:cNvSpPr/>
          <p:nvPr>
            <p:custDataLst>
              <p:tags r:id="rId5"/>
            </p:custDataLst>
          </p:nvPr>
        </p:nvSpPr>
        <p:spPr>
          <a:xfrm>
            <a:off x="1851117" y="2088272"/>
            <a:ext cx="580291" cy="673426"/>
          </a:xfrm>
          <a:custGeom>
            <a:avLst/>
            <a:gdLst>
              <a:gd name="connsiteX0" fmla="*/ 0 w 640080"/>
              <a:gd name="connsiteY0" fmla="*/ 0 h 662940"/>
              <a:gd name="connsiteX1" fmla="*/ 0 w 640080"/>
              <a:gd name="connsiteY1" fmla="*/ 502920 h 662940"/>
              <a:gd name="connsiteX2" fmla="*/ 640080 w 640080"/>
              <a:gd name="connsiteY2" fmla="*/ 662940 h 662940"/>
              <a:gd name="connsiteX3" fmla="*/ 640080 w 640080"/>
              <a:gd name="connsiteY3" fmla="*/ 160020 h 662940"/>
              <a:gd name="connsiteX4" fmla="*/ 0 w 640080"/>
              <a:gd name="connsiteY4" fmla="*/ 0 h 66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080" h="662940">
                <a:moveTo>
                  <a:pt x="0" y="0"/>
                </a:moveTo>
                <a:lnTo>
                  <a:pt x="0" y="502920"/>
                </a:lnTo>
                <a:lnTo>
                  <a:pt x="640080" y="662940"/>
                </a:lnTo>
                <a:lnTo>
                  <a:pt x="640080" y="160020"/>
                </a:lnTo>
                <a:lnTo>
                  <a:pt x="0" y="0"/>
                </a:lnTo>
                <a:close/>
              </a:path>
            </a:pathLst>
          </a:custGeom>
          <a:solidFill>
            <a:srgbClr val="9836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3600" b="1" dirty="0">
                <a:solidFill>
                  <a:srgbClr val="FFFFFF"/>
                </a:solidFill>
                <a:cs typeface="+mn-ea"/>
                <a:sym typeface="+mn-lt"/>
              </a:rPr>
              <a:t>3</a:t>
            </a:r>
            <a:endParaRPr lang="en-US" altLang="zh-CN" sz="36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" grpId="0" bldLvl="0" animBg="1"/>
      <p:bldP spid="25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3464560" y="658495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algn="ctr"/>
            <a:r>
              <a:rPr lang="zh-CN" sz="2400" b="1">
                <a:ea typeface="宋体" panose="02010600030101010101" pitchFamily="2" charset="-122"/>
              </a:rPr>
              <a:t>《黄</a:t>
            </a:r>
            <a:r>
              <a:rPr lang="en-US" altLang="zh-CN" sz="2400" b="1">
                <a:ea typeface="宋体" panose="02010600030101010101" pitchFamily="2" charset="-122"/>
              </a:rPr>
              <a:t>  </a:t>
            </a:r>
            <a:r>
              <a:rPr lang="zh-CN" sz="2400" b="1">
                <a:ea typeface="宋体" panose="02010600030101010101" pitchFamily="2" charset="-122"/>
              </a:rPr>
              <a:t>河》</a:t>
            </a:r>
            <a:endParaRPr lang="zh-CN" altLang="en-US" sz="2400" b="1">
              <a:ea typeface="宋体" panose="02010600030101010101" pitchFamily="2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3692525" y="1352233"/>
            <a:ext cx="5080000" cy="32461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1">
                <a:ea typeface="宋体" panose="02010600030101010101" pitchFamily="2" charset="-122"/>
              </a:rPr>
              <a:t> </a:t>
            </a:r>
            <a:r>
              <a:rPr lang="zh-CN" altLang="en-US" sz="1800" b="1">
                <a:ea typeface="宋体" panose="02010600030101010101" pitchFamily="2" charset="-122"/>
              </a:rPr>
              <a:t>一、</a:t>
            </a:r>
            <a:r>
              <a:rPr lang="zh-CN" sz="1800" b="1">
                <a:ea typeface="宋体" panose="02010600030101010101" pitchFamily="2" charset="-122"/>
              </a:rPr>
              <a:t>基本信息</a:t>
            </a:r>
            <a:br>
              <a:rPr lang="zh-CN" sz="1800" b="1">
                <a:ea typeface="宋体" panose="02010600030101010101" pitchFamily="2" charset="-122"/>
              </a:rPr>
            </a:br>
            <a:r>
              <a:rPr lang="zh-CN" sz="1800" b="1">
                <a:ea typeface="宋体" panose="02010600030101010101" pitchFamily="2" charset="-122"/>
              </a:rPr>
              <a:t> </a:t>
            </a:r>
            <a:r>
              <a:rPr lang="en-US" altLang="zh-CN" sz="1800" b="1">
                <a:ea typeface="宋体" panose="02010600030101010101" pitchFamily="2" charset="-122"/>
              </a:rPr>
              <a:t>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1. 首演时间：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1988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2. 编    导：张羽军、姚勇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 音    乐：根据冼星海1939年创作的《黄河大合唱》改编，由殷承宗、刘庄、储望华、盛礼洪、石叔诚创作原曲，杜鸣心改编成钢琴协奏曲，此为费城演奏版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4.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演出单位：北京舞蹈学院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5. 获奖情况：1989年荣获文化部直属院团青年舞蹈演员新作品评比创作奖；1994年荣获“中华民族20世纪舞蹈经典作品评比”金像奖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612" name="IM 612"/>
          <p:cNvPicPr/>
          <p:nvPr/>
        </p:nvPicPr>
        <p:blipFill>
          <a:blip r:embed="rId1"/>
          <a:stretch>
            <a:fillRect/>
          </a:stretch>
        </p:blipFill>
        <p:spPr>
          <a:xfrm>
            <a:off x="142240" y="200025"/>
            <a:ext cx="3363595" cy="21062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876040" y="1477010"/>
            <a:ext cx="4379595" cy="304863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ea typeface="宋体" panose="02010600030101010101" pitchFamily="2" charset="-122"/>
              </a:rPr>
              <a:t>一、基本信息</a:t>
            </a:r>
            <a:endParaRPr lang="zh-CN" sz="1800" b="1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 首演时间：1995年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 编    导：陈维亚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 音    乐：选自卞留念根据民族打击乐《绛州大鼓》编创的同名曲目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4. 演出单位：北京舞蹈学院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5. 获奖情况：荣获北京市舞蹈比赛一等奖，文化部新作品比赛优秀创作奖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175635" y="568960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algn="ctr"/>
            <a:r>
              <a:rPr lang="zh-CN" sz="2400" b="1">
                <a:ea typeface="宋体" panose="02010600030101010101" pitchFamily="2" charset="-122"/>
              </a:rPr>
              <a:t>《秦王点兵》</a:t>
            </a:r>
            <a:endParaRPr lang="zh-CN" altLang="en-US" sz="2400" b="1">
              <a:ea typeface="宋体" panose="02010600030101010101" pitchFamily="2" charset="-122"/>
            </a:endParaRPr>
          </a:p>
        </p:txBody>
      </p:sp>
      <p:pic>
        <p:nvPicPr>
          <p:cNvPr id="638" name="IM 638"/>
          <p:cNvPicPr/>
          <p:nvPr/>
        </p:nvPicPr>
        <p:blipFill>
          <a:blip r:embed="rId1"/>
          <a:stretch>
            <a:fillRect/>
          </a:stretch>
        </p:blipFill>
        <p:spPr>
          <a:xfrm>
            <a:off x="146050" y="102870"/>
            <a:ext cx="3369945" cy="24688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242945" y="848360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algn="ctr"/>
            <a:r>
              <a:rPr lang="zh-CN" sz="2400" b="1">
                <a:latin typeface="Calibri" panose="020F0502020204030204" pitchFamily="34" charset="0"/>
                <a:ea typeface="宋体" panose="02010600030101010101" pitchFamily="2" charset="-122"/>
              </a:rPr>
              <a:t>《相和歌》</a:t>
            </a:r>
            <a:endParaRPr lang="zh-CN" altLang="en-US" sz="2400" b="1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653790" y="1917700"/>
            <a:ext cx="4966335" cy="239522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ea typeface="宋体" panose="02010600030101010101" pitchFamily="2" charset="-122"/>
              </a:rPr>
              <a:t>一、基本信息</a:t>
            </a:r>
            <a:endParaRPr lang="zh-CN" sz="1800" b="1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 首演时间：1985年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 编    导： 孙颖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3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. 作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曲：张磊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4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 演出单位：北京舞蹈学院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660" name="IM 660"/>
          <p:cNvPicPr/>
          <p:nvPr/>
        </p:nvPicPr>
        <p:blipFill>
          <a:blip r:embed="rId1"/>
          <a:stretch>
            <a:fillRect/>
          </a:stretch>
        </p:blipFill>
        <p:spPr>
          <a:xfrm>
            <a:off x="127000" y="147955"/>
            <a:ext cx="3273425" cy="20104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194050" y="975360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algn="ctr"/>
            <a:r>
              <a:rPr lang="zh-CN" altLang="en-US" sz="2400" b="1">
                <a:ea typeface="宋体" panose="02010600030101010101" pitchFamily="2" charset="-122"/>
              </a:rPr>
              <a:t>《踏歌》</a:t>
            </a:r>
            <a:endParaRPr lang="zh-CN" altLang="en-US" sz="2400" b="1"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98900" y="1538605"/>
            <a:ext cx="4989195" cy="187896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marL="284480" indent="-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一、基本信息</a:t>
            </a:r>
            <a:endParaRPr lang="zh-CN" sz="18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 首演时间：1997年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2. 编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导：孙颖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3. 舞蹈音乐：王建、孙颖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4. 作    词：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孙颖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 演出单位：北京舞蹈学院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6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 获奖情况：首届中国舞蹈“荷花奖”舞蹈比赛作品金奖、表演银奖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672" name="IM 672"/>
          <p:cNvPicPr/>
          <p:nvPr/>
        </p:nvPicPr>
        <p:blipFill>
          <a:blip r:embed="rId1"/>
          <a:stretch>
            <a:fillRect/>
          </a:stretch>
        </p:blipFill>
        <p:spPr>
          <a:xfrm>
            <a:off x="144780" y="173355"/>
            <a:ext cx="3477895" cy="19634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500"/>
                                        <p:tgtEl>
                                          <p:spTgt spid="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6437935" y="3021750"/>
            <a:ext cx="2886235" cy="212175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02392" y="212524"/>
            <a:ext cx="15440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cs typeface="+mn-ea"/>
                <a:sym typeface="+mn-lt"/>
              </a:rPr>
              <a:t>目录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  <a:p>
            <a:pPr algn="ctr"/>
            <a:r>
              <a:rPr lang="en-US" altLang="zh-CN" sz="2800" dirty="0">
                <a:solidFill>
                  <a:srgbClr val="FF0000"/>
                </a:solidFill>
                <a:cs typeface="+mn-ea"/>
                <a:sym typeface="+mn-lt"/>
              </a:rPr>
              <a:t>contents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782445" y="1974215"/>
            <a:ext cx="4458970" cy="543560"/>
            <a:chOff x="1833958" y="1758817"/>
            <a:chExt cx="2957271" cy="465539"/>
          </a:xfrm>
        </p:grpSpPr>
        <p:sp>
          <p:nvSpPr>
            <p:cNvPr id="18" name="MH_Entry_2">
              <a:hlinkClick r:id="rId4" action="ppaction://hlinksldjump"/>
            </p:cNvPr>
            <p:cNvSpPr/>
            <p:nvPr>
              <p:custDataLst>
                <p:tags r:id="rId5"/>
              </p:custDataLst>
            </p:nvPr>
          </p:nvSpPr>
          <p:spPr>
            <a:xfrm>
              <a:off x="2263757" y="1860539"/>
              <a:ext cx="2527472" cy="363817"/>
            </a:xfrm>
            <a:prstGeom prst="rect">
              <a:avLst/>
            </a:prstGeom>
            <a:solidFill>
              <a:srgbClr val="DAA7E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81000" tIns="0" rIns="405000" bIns="0"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800" b="1" dirty="0">
                  <a:solidFill>
                    <a:srgbClr val="FFFFFF"/>
                  </a:solidFill>
                  <a:cs typeface="+mn-ea"/>
                  <a:sym typeface="+mn-lt"/>
                </a:rPr>
                <a:t>中国古典舞发展现状</a:t>
              </a:r>
              <a:endParaRPr lang="zh-CN" altLang="en-US" sz="1800" b="1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9" name="MH_Number_2">
              <a:hlinkClick r:id="rId4" action="ppaction://hlinksldjump"/>
            </p:cNvPr>
            <p:cNvSpPr/>
            <p:nvPr>
              <p:custDataLst>
                <p:tags r:id="rId6"/>
              </p:custDataLst>
            </p:nvPr>
          </p:nvSpPr>
          <p:spPr>
            <a:xfrm>
              <a:off x="1833958" y="1758817"/>
              <a:ext cx="477452" cy="465539"/>
            </a:xfrm>
            <a:custGeom>
              <a:avLst/>
              <a:gdLst>
                <a:gd name="connsiteX0" fmla="*/ 0 w 640080"/>
                <a:gd name="connsiteY0" fmla="*/ 0 h 662940"/>
                <a:gd name="connsiteX1" fmla="*/ 0 w 640080"/>
                <a:gd name="connsiteY1" fmla="*/ 502920 h 662940"/>
                <a:gd name="connsiteX2" fmla="*/ 640080 w 640080"/>
                <a:gd name="connsiteY2" fmla="*/ 662940 h 662940"/>
                <a:gd name="connsiteX3" fmla="*/ 640080 w 640080"/>
                <a:gd name="connsiteY3" fmla="*/ 160020 h 662940"/>
                <a:gd name="connsiteX4" fmla="*/ 0 w 640080"/>
                <a:gd name="connsiteY4" fmla="*/ 0 h 662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0080" h="662940">
                  <a:moveTo>
                    <a:pt x="0" y="0"/>
                  </a:moveTo>
                  <a:lnTo>
                    <a:pt x="0" y="502920"/>
                  </a:lnTo>
                  <a:lnTo>
                    <a:pt x="640080" y="662940"/>
                  </a:lnTo>
                  <a:lnTo>
                    <a:pt x="640080" y="160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836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1800" b="1">
                  <a:solidFill>
                    <a:srgbClr val="FFFFFF"/>
                  </a:solidFill>
                  <a:cs typeface="+mn-ea"/>
                  <a:sym typeface="+mn-lt"/>
                </a:rPr>
                <a:t>02</a:t>
              </a:r>
              <a:endParaRPr lang="zh-CN" altLang="en-US" sz="1800" b="1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782445" y="2632075"/>
            <a:ext cx="4488816" cy="590550"/>
            <a:chOff x="2757" y="4185"/>
            <a:chExt cx="7069" cy="930"/>
          </a:xfrm>
        </p:grpSpPr>
        <p:grpSp>
          <p:nvGrpSpPr>
            <p:cNvPr id="7" name="组合 6"/>
            <p:cNvGrpSpPr/>
            <p:nvPr/>
          </p:nvGrpSpPr>
          <p:grpSpPr>
            <a:xfrm>
              <a:off x="2757" y="4185"/>
              <a:ext cx="7069" cy="930"/>
              <a:chOff x="2541921" y="2716578"/>
              <a:chExt cx="2933743" cy="431632"/>
            </a:xfrm>
          </p:grpSpPr>
          <p:sp>
            <p:nvSpPr>
              <p:cNvPr id="21" name="MH_Entry_3">
                <a:hlinkClick r:id="rId7" action="ppaction://hlinksldjump"/>
              </p:cNvPr>
              <p:cNvSpPr/>
              <p:nvPr>
                <p:custDataLst>
                  <p:tags r:id="rId8"/>
                </p:custDataLst>
              </p:nvPr>
            </p:nvSpPr>
            <p:spPr>
              <a:xfrm>
                <a:off x="2995118" y="2814972"/>
                <a:ext cx="2480546" cy="333238"/>
              </a:xfrm>
              <a:prstGeom prst="rect">
                <a:avLst/>
              </a:prstGeom>
              <a:solidFill>
                <a:srgbClr val="DAA7E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81000" tIns="0" rIns="405000" bIns="0" anchor="ctr">
                <a:normAutofit/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endParaRPr lang="zh-CN" altLang="en-US" sz="1800" b="1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MH_Number_3">
                <a:hlinkClick r:id="rId7" action="ppaction://hlinksldjump"/>
              </p:cNvPr>
              <p:cNvSpPr/>
              <p:nvPr>
                <p:custDataLst>
                  <p:tags r:id="rId9"/>
                </p:custDataLst>
              </p:nvPr>
            </p:nvSpPr>
            <p:spPr>
              <a:xfrm>
                <a:off x="2541921" y="2716578"/>
                <a:ext cx="452251" cy="431632"/>
              </a:xfrm>
              <a:custGeom>
                <a:avLst/>
                <a:gdLst>
                  <a:gd name="connsiteX0" fmla="*/ 0 w 640080"/>
                  <a:gd name="connsiteY0" fmla="*/ 0 h 662940"/>
                  <a:gd name="connsiteX1" fmla="*/ 0 w 640080"/>
                  <a:gd name="connsiteY1" fmla="*/ 502920 h 662940"/>
                  <a:gd name="connsiteX2" fmla="*/ 640080 w 640080"/>
                  <a:gd name="connsiteY2" fmla="*/ 662940 h 662940"/>
                  <a:gd name="connsiteX3" fmla="*/ 640080 w 640080"/>
                  <a:gd name="connsiteY3" fmla="*/ 160020 h 662940"/>
                  <a:gd name="connsiteX4" fmla="*/ 0 w 640080"/>
                  <a:gd name="connsiteY4" fmla="*/ 0 h 662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0080" h="662940">
                    <a:moveTo>
                      <a:pt x="0" y="0"/>
                    </a:moveTo>
                    <a:lnTo>
                      <a:pt x="0" y="502920"/>
                    </a:lnTo>
                    <a:lnTo>
                      <a:pt x="640080" y="662940"/>
                    </a:lnTo>
                    <a:lnTo>
                      <a:pt x="640080" y="1600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836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zh-CN" sz="1800" b="1">
                    <a:solidFill>
                      <a:srgbClr val="FFFFFF"/>
                    </a:solidFill>
                    <a:cs typeface="+mn-ea"/>
                    <a:sym typeface="+mn-lt"/>
                  </a:rPr>
                  <a:t>03</a:t>
                </a:r>
                <a:endParaRPr lang="zh-CN" altLang="en-US" sz="1800" b="1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3450" y="4479"/>
              <a:ext cx="6227" cy="53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noAutofit/>
            </a:bodyPr>
            <a:p>
              <a:pPr indent="177800"/>
              <a:r>
                <a:rPr lang="en-US" altLang="zh-CN" sz="1800" b="1" dirty="0">
                  <a:solidFill>
                    <a:srgbClr val="FFFFFF"/>
                  </a:solidFill>
                  <a:cs typeface="+mn-ea"/>
                </a:rPr>
                <a:t>           </a:t>
              </a:r>
              <a:r>
                <a:rPr sz="1800" b="1" dirty="0">
                  <a:solidFill>
                    <a:srgbClr val="FFFFFF"/>
                  </a:solidFill>
                  <a:cs typeface="+mn-ea"/>
                </a:rPr>
                <a:t>中国古典舞作品鉴赏</a:t>
              </a:r>
              <a:endParaRPr sz="1800" b="1" dirty="0">
                <a:solidFill>
                  <a:srgbClr val="FFFFFF"/>
                </a:solidFill>
                <a:cs typeface="+mn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816100" y="1240790"/>
            <a:ext cx="4423410" cy="577850"/>
            <a:chOff x="2860" y="1954"/>
            <a:chExt cx="6966" cy="910"/>
          </a:xfrm>
        </p:grpSpPr>
        <p:grpSp>
          <p:nvGrpSpPr>
            <p:cNvPr id="5" name="组合 4"/>
            <p:cNvGrpSpPr/>
            <p:nvPr/>
          </p:nvGrpSpPr>
          <p:grpSpPr>
            <a:xfrm>
              <a:off x="2860" y="1954"/>
              <a:ext cx="6966" cy="909"/>
              <a:chOff x="2492893" y="1337687"/>
              <a:chExt cx="3086026" cy="467830"/>
            </a:xfrm>
          </p:grpSpPr>
          <p:sp>
            <p:nvSpPr>
              <p:cNvPr id="15" name="MH_Entry_1">
                <a:hlinkClick r:id="rId10" action="ppaction://hlinksldjump"/>
              </p:cNvPr>
              <p:cNvSpPr/>
              <p:nvPr>
                <p:custDataLst>
                  <p:tags r:id="rId11"/>
                </p:custDataLst>
              </p:nvPr>
            </p:nvSpPr>
            <p:spPr>
              <a:xfrm>
                <a:off x="2944685" y="1462320"/>
                <a:ext cx="2634234" cy="343197"/>
              </a:xfrm>
              <a:prstGeom prst="rect">
                <a:avLst/>
              </a:prstGeom>
              <a:solidFill>
                <a:srgbClr val="DAA7E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81000" tIns="0" rIns="405000" bIns="0" anchor="ctr">
                <a:normAutofit/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endParaRPr lang="zh-CN" altLang="en-US" sz="1800" b="1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MH_Number_1">
                <a:hlinkClick r:id="rId10" action="ppaction://hlinksldjump"/>
              </p:cNvPr>
              <p:cNvSpPr/>
              <p:nvPr>
                <p:custDataLst>
                  <p:tags r:id="rId12"/>
                </p:custDataLst>
              </p:nvPr>
            </p:nvSpPr>
            <p:spPr>
              <a:xfrm>
                <a:off x="2492893" y="1337687"/>
                <a:ext cx="451792" cy="467830"/>
              </a:xfrm>
              <a:custGeom>
                <a:avLst/>
                <a:gdLst>
                  <a:gd name="connsiteX0" fmla="*/ 0 w 640080"/>
                  <a:gd name="connsiteY0" fmla="*/ 0 h 662940"/>
                  <a:gd name="connsiteX1" fmla="*/ 0 w 640080"/>
                  <a:gd name="connsiteY1" fmla="*/ 502920 h 662940"/>
                  <a:gd name="connsiteX2" fmla="*/ 640080 w 640080"/>
                  <a:gd name="connsiteY2" fmla="*/ 662940 h 662940"/>
                  <a:gd name="connsiteX3" fmla="*/ 640080 w 640080"/>
                  <a:gd name="connsiteY3" fmla="*/ 160020 h 662940"/>
                  <a:gd name="connsiteX4" fmla="*/ 0 w 640080"/>
                  <a:gd name="connsiteY4" fmla="*/ 0 h 662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0080" h="662940">
                    <a:moveTo>
                      <a:pt x="0" y="0"/>
                    </a:moveTo>
                    <a:lnTo>
                      <a:pt x="0" y="502920"/>
                    </a:lnTo>
                    <a:lnTo>
                      <a:pt x="640080" y="662940"/>
                    </a:lnTo>
                    <a:lnTo>
                      <a:pt x="640080" y="1600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836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zh-CN" sz="1800" b="1">
                    <a:solidFill>
                      <a:srgbClr val="FFFFFF"/>
                    </a:solidFill>
                    <a:cs typeface="+mn-ea"/>
                    <a:sym typeface="+mn-lt"/>
                  </a:rPr>
                  <a:t>01</a:t>
                </a:r>
                <a:endParaRPr lang="zh-CN" altLang="en-US" sz="1800" b="1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26" name="文本框 125"/>
            <p:cNvSpPr txBox="1"/>
            <p:nvPr/>
          </p:nvSpPr>
          <p:spPr>
            <a:xfrm>
              <a:off x="4366" y="2284"/>
              <a:ext cx="5083" cy="5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indent="0"/>
              <a:r>
                <a:rPr lang="en-US" sz="1800" b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zh-CN" altLang="en-US" sz="1800" b="1" dirty="0">
                  <a:solidFill>
                    <a:srgbClr val="FFFFFF"/>
                  </a:solidFill>
                  <a:cs typeface="+mn-ea"/>
                </a:rPr>
                <a:t>中国古典舞释义与由来</a:t>
              </a:r>
              <a:endParaRPr lang="zh-CN" altLang="en-US" sz="1800" b="1" dirty="0">
                <a:solidFill>
                  <a:srgbClr val="FFFFFF"/>
                </a:solidFill>
                <a:cs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411220" y="1149985"/>
            <a:ext cx="5284470" cy="323469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一、基本信息</a:t>
            </a:r>
            <a:endParaRPr lang="zh-CN" sz="18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altLang="zh-CN" sz="1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首演时间：1979年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编    剧：甘肃省歌舞团《丝路花雨》创作组，赵之洵执笔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编    导：刘少雄、张强、朱江、许琪、晏建中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4.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作    曲：韩中才、呼延、焦凯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5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演出单位：甘肃省歌舞团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6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获奖情况：1994年荣获“中华民族20世纪舞蹈经典作品”金像奖；1979年获国庆30周年优秀剧目献礼演出创作一等奖、演出一等奖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194050" y="435610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algn="ctr"/>
            <a:r>
              <a:rPr lang="zh-CN" altLang="en-US" sz="2400" b="1">
                <a:ea typeface="宋体" panose="02010600030101010101" pitchFamily="2" charset="-122"/>
              </a:rPr>
              <a:t>《丝路花雨》</a:t>
            </a:r>
            <a:endParaRPr lang="zh-CN" altLang="en-US" sz="2400" b="1">
              <a:ea typeface="宋体" panose="02010600030101010101" pitchFamily="2" charset="-122"/>
            </a:endParaRPr>
          </a:p>
        </p:txBody>
      </p:sp>
      <p:pic>
        <p:nvPicPr>
          <p:cNvPr id="698" name="IM 698"/>
          <p:cNvPicPr/>
          <p:nvPr/>
        </p:nvPicPr>
        <p:blipFill>
          <a:blip r:embed="rId1"/>
          <a:stretch>
            <a:fillRect/>
          </a:stretch>
        </p:blipFill>
        <p:spPr>
          <a:xfrm>
            <a:off x="57785" y="105410"/>
            <a:ext cx="3185795" cy="22199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212465" y="1535430"/>
            <a:ext cx="5450205" cy="293116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ea typeface="宋体" panose="02010600030101010101" pitchFamily="2" charset="-122"/>
              </a:rPr>
              <a:t>一、基本信息</a:t>
            </a:r>
            <a:endParaRPr lang="zh-CN" sz="1800" b="1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ea typeface="宋体" panose="02010600030101010101" pitchFamily="2" charset="-122"/>
              </a:rPr>
              <a:t>    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 首演时间： 1980年</a:t>
            </a:r>
            <a:b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2.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编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导： 罗秉钰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3.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作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曲： 丁家岐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4.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首演演员： 杨华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5.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演出单位： 原空军政治部文工团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6.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获奖情况：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1980年荣获全国首届单、双、三人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舞蹈比赛，表演、舞美、服装一等奖，创作、作曲二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等奖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04540" y="788670"/>
            <a:ext cx="4572000" cy="460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t">
            <a:spAutoFit/>
          </a:bodyPr>
          <a:p>
            <a:pPr indent="0" algn="ctr"/>
            <a:r>
              <a:rPr lang="zh-CN" altLang="en-US" sz="2400" b="1">
                <a:ea typeface="宋体" panose="02010600030101010101" pitchFamily="2" charset="-122"/>
                <a:sym typeface="+mn-ea"/>
              </a:rPr>
              <a:t>《敦煌彩塑》</a:t>
            </a:r>
            <a:endParaRPr lang="zh-CN" altLang="en-US" sz="2400" b="1">
              <a:solidFill>
                <a:srgbClr val="000000"/>
              </a:solidFill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714" name="IM 714"/>
          <p:cNvPicPr/>
          <p:nvPr/>
        </p:nvPicPr>
        <p:blipFill>
          <a:blip r:embed="rId1"/>
          <a:stretch>
            <a:fillRect/>
          </a:stretch>
        </p:blipFill>
        <p:spPr>
          <a:xfrm>
            <a:off x="322580" y="144780"/>
            <a:ext cx="2162810" cy="26492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2000"/>
                                        <p:tgtEl>
                                          <p:spTgt spid="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498215" y="2099310"/>
            <a:ext cx="5144770" cy="166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1">
                <a:ea typeface="宋体" panose="02010600030101010101" pitchFamily="2" charset="-122"/>
              </a:rPr>
              <a:t> </a:t>
            </a:r>
            <a:r>
              <a:rPr lang="zh-CN" altLang="en-US" sz="1800" b="1">
                <a:ea typeface="宋体" panose="02010600030101010101" pitchFamily="2" charset="-122"/>
              </a:rPr>
              <a:t>一、</a:t>
            </a:r>
            <a:r>
              <a:rPr lang="zh-CN" sz="1800" b="1">
                <a:ea typeface="宋体" panose="02010600030101010101" pitchFamily="2" charset="-122"/>
              </a:rPr>
              <a:t>基本信息</a:t>
            </a:r>
            <a:endParaRPr lang="zh-CN" sz="1800" b="1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1. 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首演时间： 2009 年</a:t>
            </a:r>
            <a:endParaRPr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2. 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编</a:t>
            </a: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导： 马家钦</a:t>
            </a:r>
            <a:endParaRPr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3. 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演出单位： 南京艺术学院舞蹈学院</a:t>
            </a:r>
            <a:endParaRPr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4. 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获奖情况： 文化部第九届全国舞蹈比赛二等奖</a:t>
            </a:r>
            <a:endParaRPr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576320" y="890270"/>
            <a:ext cx="4572000" cy="460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t">
            <a:spAutoFit/>
          </a:bodyPr>
          <a:p>
            <a:pPr indent="0" algn="ctr"/>
            <a:r>
              <a:rPr lang="zh-CN" altLang="en-US" sz="2400" b="1">
                <a:ea typeface="宋体" panose="02010600030101010101" pitchFamily="2" charset="-122"/>
                <a:sym typeface="+mn-ea"/>
              </a:rPr>
              <a:t>《五指莲花兰》</a:t>
            </a:r>
            <a:endParaRPr lang="zh-CN" altLang="en-US" sz="2400" b="1">
              <a:solidFill>
                <a:srgbClr val="000000"/>
              </a:solidFill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726" name="IM 726"/>
          <p:cNvPicPr/>
          <p:nvPr/>
        </p:nvPicPr>
        <p:blipFill>
          <a:blip r:embed="rId1"/>
          <a:stretch>
            <a:fillRect/>
          </a:stretch>
        </p:blipFill>
        <p:spPr>
          <a:xfrm>
            <a:off x="113665" y="169545"/>
            <a:ext cx="3384550" cy="19297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0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576320" y="1773555"/>
            <a:ext cx="4964430" cy="264541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800" b="1">
                <a:ea typeface="宋体" panose="02010600030101010101" pitchFamily="2" charset="-122"/>
              </a:rPr>
              <a:t>一、</a:t>
            </a:r>
            <a:r>
              <a:rPr lang="zh-CN" sz="1800" b="1">
                <a:ea typeface="宋体" panose="02010600030101010101" pitchFamily="2" charset="-122"/>
              </a:rPr>
              <a:t>基本信息</a:t>
            </a:r>
            <a:endParaRPr lang="zh-CN" sz="1800" b="1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1. 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首演时间：</a:t>
            </a: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2003年</a:t>
            </a:r>
            <a:endParaRPr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2.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舞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蹈重建：</a:t>
            </a: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刘凤学</a:t>
            </a:r>
            <a:endParaRPr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3. 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音</a:t>
            </a: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乐： 壹越调大曲</a:t>
            </a:r>
            <a:endParaRPr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4. 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音乐解译： 刘凤学</a:t>
            </a:r>
            <a:endParaRPr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5. 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配</a:t>
            </a: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器： 吴瑞呈</a:t>
            </a:r>
            <a:endParaRPr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6.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演出单位：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新古典舞团</a:t>
            </a: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endParaRPr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576320" y="890270"/>
            <a:ext cx="4572000" cy="460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t">
            <a:spAutoFit/>
          </a:bodyPr>
          <a:p>
            <a:pPr indent="0" algn="ctr"/>
            <a:r>
              <a:rPr lang="zh-CN" altLang="en-US" sz="2400" b="1">
                <a:ea typeface="宋体" panose="02010600030101010101" pitchFamily="2" charset="-122"/>
                <a:sym typeface="+mn-ea"/>
              </a:rPr>
              <a:t>《团乱旋》</a:t>
            </a:r>
            <a:endParaRPr lang="zh-CN" altLang="en-US" sz="2400" b="1">
              <a:solidFill>
                <a:srgbClr val="000000"/>
              </a:solidFill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738" name="IM 738"/>
          <p:cNvPicPr/>
          <p:nvPr/>
        </p:nvPicPr>
        <p:blipFill>
          <a:blip r:embed="rId1"/>
          <a:stretch>
            <a:fillRect/>
          </a:stretch>
        </p:blipFill>
        <p:spPr>
          <a:xfrm>
            <a:off x="137160" y="167005"/>
            <a:ext cx="3168650" cy="20980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0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761740" y="1709420"/>
            <a:ext cx="4149725" cy="237934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1">
                <a:ea typeface="宋体" panose="02010600030101010101" pitchFamily="2" charset="-122"/>
              </a:rPr>
              <a:t> </a:t>
            </a:r>
            <a:r>
              <a:rPr lang="zh-CN" altLang="en-US" sz="1800" b="1">
                <a:ea typeface="宋体" panose="02010600030101010101" pitchFamily="2" charset="-122"/>
              </a:rPr>
              <a:t>一、</a:t>
            </a:r>
            <a:r>
              <a:rPr lang="zh-CN" sz="1800" b="1">
                <a:ea typeface="宋体" panose="02010600030101010101" pitchFamily="2" charset="-122"/>
              </a:rPr>
              <a:t>基本信息</a:t>
            </a:r>
            <a:endParaRPr lang="zh-CN" sz="1800" b="1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ea typeface="宋体" panose="02010600030101010101" pitchFamily="2" charset="-122"/>
              </a:rPr>
              <a:t>    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1. 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首演时间： 1996年</a:t>
            </a:r>
            <a:endParaRPr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2. 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编</a:t>
            </a: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导： 陈美娥</a:t>
            </a:r>
            <a:endParaRPr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3. 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曲风： 南音的传统曲牌之一</a:t>
            </a:r>
            <a:endParaRPr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4. 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服装设计： 叶锦添</a:t>
            </a:r>
            <a:endParaRPr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5. 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舞台设计： 林克华</a:t>
            </a:r>
            <a:endParaRPr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6. 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演出单位： 汉唐乐府</a:t>
            </a:r>
            <a:endParaRPr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576320" y="890270"/>
            <a:ext cx="4572000" cy="460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t">
            <a:spAutoFit/>
          </a:bodyPr>
          <a:p>
            <a:pPr indent="0" algn="ctr"/>
            <a:r>
              <a:rPr lang="zh-CN" altLang="en-US" sz="2400" b="1">
                <a:ea typeface="宋体" panose="02010600030101010101" pitchFamily="2" charset="-122"/>
                <a:sym typeface="+mn-ea"/>
              </a:rPr>
              <a:t>《艳歌行》</a:t>
            </a:r>
            <a:endParaRPr lang="zh-CN" altLang="en-US" sz="2400" b="1">
              <a:solidFill>
                <a:srgbClr val="000000"/>
              </a:solidFill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758" name="IM 758"/>
          <p:cNvPicPr/>
          <p:nvPr/>
        </p:nvPicPr>
        <p:blipFill>
          <a:blip r:embed="rId1"/>
          <a:stretch>
            <a:fillRect/>
          </a:stretch>
        </p:blipFill>
        <p:spPr>
          <a:xfrm>
            <a:off x="78105" y="109855"/>
            <a:ext cx="3269615" cy="21793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0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1439545"/>
            <a:ext cx="2605405" cy="374332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6241085" y="3021750"/>
            <a:ext cx="2886235" cy="212175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99398" y="4080303"/>
            <a:ext cx="1480593" cy="106319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7517130" y="1548130"/>
            <a:ext cx="943610" cy="273050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3234403" y="1711030"/>
            <a:ext cx="294132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感</a:t>
            </a: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 </a:t>
            </a: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谢</a:t>
            </a: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 </a:t>
            </a: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观</a:t>
            </a: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 </a:t>
            </a: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看 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3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6381420" y="2904275"/>
            <a:ext cx="2886235" cy="212175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09402" y="296979"/>
            <a:ext cx="15440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cs typeface="+mn-ea"/>
                <a:sym typeface="+mn-lt"/>
              </a:rPr>
              <a:t>目录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  <a:p>
            <a:pPr algn="ctr"/>
            <a:r>
              <a:rPr lang="en-US" altLang="zh-CN" sz="2800" dirty="0">
                <a:solidFill>
                  <a:srgbClr val="FF0000"/>
                </a:solidFill>
                <a:cs typeface="+mn-ea"/>
                <a:sym typeface="+mn-lt"/>
              </a:rPr>
              <a:t>contents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20" name="MH_Title"/>
          <p:cNvSpPr/>
          <p:nvPr>
            <p:custDataLst>
              <p:tags r:id="rId4"/>
            </p:custDataLst>
          </p:nvPr>
        </p:nvSpPr>
        <p:spPr>
          <a:xfrm>
            <a:off x="2476500" y="2175510"/>
            <a:ext cx="4208780" cy="481330"/>
          </a:xfrm>
          <a:prstGeom prst="rect">
            <a:avLst/>
          </a:prstGeom>
          <a:solidFill>
            <a:srgbClr val="C677D3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81000" tIns="0" rIns="405000" bIns="0" anchor="ctr">
            <a:normAutofit/>
          </a:bodyPr>
          <a:lstStyle/>
          <a:p>
            <a:pPr indent="0"/>
            <a:r>
              <a:rPr lang="en-US" altLang="zh-CN" sz="2100" b="1" dirty="0">
                <a:solidFill>
                  <a:srgbClr val="FFFFFF"/>
                </a:solidFill>
                <a:cs typeface="+mn-ea"/>
                <a:sym typeface="+mn-ea"/>
              </a:rPr>
              <a:t>      </a:t>
            </a:r>
            <a:r>
              <a:rPr lang="zh-CN" altLang="en-US" sz="2100" b="1" dirty="0">
                <a:solidFill>
                  <a:srgbClr val="FFFFFF"/>
                </a:solidFill>
                <a:cs typeface="+mn-ea"/>
                <a:sym typeface="+mn-ea"/>
              </a:rPr>
              <a:t>中国古典舞释义与由来</a:t>
            </a:r>
            <a:endParaRPr lang="zh-CN" altLang="en-US" sz="21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5" name="MH_Number"/>
          <p:cNvSpPr/>
          <p:nvPr>
            <p:custDataLst>
              <p:tags r:id="rId5"/>
            </p:custDataLst>
          </p:nvPr>
        </p:nvSpPr>
        <p:spPr>
          <a:xfrm>
            <a:off x="1896110" y="2011045"/>
            <a:ext cx="580390" cy="645795"/>
          </a:xfrm>
          <a:custGeom>
            <a:avLst/>
            <a:gdLst>
              <a:gd name="connsiteX0" fmla="*/ 0 w 640080"/>
              <a:gd name="connsiteY0" fmla="*/ 0 h 662940"/>
              <a:gd name="connsiteX1" fmla="*/ 0 w 640080"/>
              <a:gd name="connsiteY1" fmla="*/ 502920 h 662940"/>
              <a:gd name="connsiteX2" fmla="*/ 640080 w 640080"/>
              <a:gd name="connsiteY2" fmla="*/ 662940 h 662940"/>
              <a:gd name="connsiteX3" fmla="*/ 640080 w 640080"/>
              <a:gd name="connsiteY3" fmla="*/ 160020 h 662940"/>
              <a:gd name="connsiteX4" fmla="*/ 0 w 640080"/>
              <a:gd name="connsiteY4" fmla="*/ 0 h 66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080" h="662940">
                <a:moveTo>
                  <a:pt x="0" y="0"/>
                </a:moveTo>
                <a:lnTo>
                  <a:pt x="0" y="502920"/>
                </a:lnTo>
                <a:lnTo>
                  <a:pt x="640080" y="662940"/>
                </a:lnTo>
                <a:lnTo>
                  <a:pt x="640080" y="160020"/>
                </a:lnTo>
                <a:lnTo>
                  <a:pt x="0" y="0"/>
                </a:lnTo>
                <a:close/>
              </a:path>
            </a:pathLst>
          </a:custGeom>
          <a:solidFill>
            <a:srgbClr val="9836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3600" b="1">
                <a:solidFill>
                  <a:srgbClr val="FFFFFF"/>
                </a:solidFill>
                <a:cs typeface="+mn-ea"/>
                <a:sym typeface="+mn-lt"/>
              </a:rPr>
              <a:t>1</a:t>
            </a:r>
            <a:endParaRPr lang="zh-CN" altLang="en-US" sz="3600" b="1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" grpId="0" bldLvl="0" animBg="1"/>
      <p:bldP spid="25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>
            <p:custDataLst>
              <p:tags r:id="rId1"/>
            </p:custDataLst>
          </p:nvPr>
        </p:nvSpPr>
        <p:spPr>
          <a:xfrm>
            <a:off x="3587750" y="571500"/>
            <a:ext cx="4074795" cy="75819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ea typeface="宋体" panose="02010600030101010101" pitchFamily="2" charset="-122"/>
              </a:rPr>
              <a:t>   </a:t>
            </a:r>
            <a:r>
              <a:rPr lang="en-US" altLang="zh-CN" sz="2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一、什么是</a:t>
            </a:r>
            <a:r>
              <a:rPr lang="zh-CN" altLang="en-US" sz="2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中国古典</a:t>
            </a:r>
            <a:r>
              <a:rPr lang="en-US" altLang="zh-CN" sz="2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舞 </a:t>
            </a:r>
            <a:endParaRPr lang="en-US" altLang="zh-CN" sz="24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2400" b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800" b="0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800" b="0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800" b="0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ea typeface="宋体" panose="02010600030101010101" pitchFamily="2" charset="-122"/>
              </a:rPr>
              <a:t>        </a:t>
            </a:r>
            <a:endParaRPr lang="zh-CN" altLang="en-US" sz="1800" b="0"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6140" y="2272665"/>
            <a:ext cx="7291705" cy="162115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284480"/>
            <a:endParaRPr lang="zh-CN" altLang="en-US" sz="1800" b="0"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430270" y="1656080"/>
            <a:ext cx="4958715" cy="258699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ea typeface="宋体" panose="02010600030101010101" pitchFamily="2" charset="-122"/>
                <a:sym typeface="+mn-ea"/>
              </a:rPr>
              <a:t>      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中国古典舞一词，最早是由我国戏剧家和戏曲舞蹈家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欧阳予倩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于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1950年提出。</a:t>
            </a:r>
            <a:endParaRPr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en-US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endParaRPr lang="en-US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“古”泛指传统、继承传统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；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“典”即所谓经典、典范的文化品位。</a:t>
            </a:r>
            <a:endParaRPr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398145" y="3076575"/>
            <a:ext cx="6014720" cy="7410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t">
            <a:noAutofit/>
          </a:bodyPr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endParaRPr lang="en-US" altLang="zh-CN" sz="18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64160" y="313690"/>
            <a:ext cx="2747010" cy="3437255"/>
            <a:chOff x="416" y="494"/>
            <a:chExt cx="4230" cy="5413"/>
          </a:xfrm>
        </p:grpSpPr>
        <p:pic>
          <p:nvPicPr>
            <p:cNvPr id="6" name="图片 5" descr="u=601045902,2930520727&amp;fm=253&amp;fmt=auto&amp;app=138&amp;f=GI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6" y="494"/>
              <a:ext cx="4230" cy="4766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720" y="5357"/>
              <a:ext cx="3767" cy="551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noAutofit/>
            </a:bodyPr>
            <a:p>
              <a:pPr indent="284480"/>
              <a:r>
                <a:rPr lang="en-US" altLang="zh-CN" sz="1800" b="0">
                  <a:solidFill>
                    <a:srgbClr val="000000"/>
                  </a:solidFill>
                  <a:ea typeface="宋体" panose="02010600030101010101" pitchFamily="2" charset="-122"/>
                </a:rPr>
                <a:t>   </a:t>
              </a:r>
              <a:r>
                <a:rPr lang="en-US" altLang="zh-CN" sz="1600" b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 </a:t>
              </a:r>
              <a:r>
                <a:rPr lang="zh-CN" altLang="en-US" sz="1600" b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欧阳予倩</a:t>
              </a:r>
              <a:endParaRPr lang="zh-CN" altLang="en-US" sz="1600" b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08990" y="928370"/>
            <a:ext cx="7525385" cy="328676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ea typeface="宋体" panose="02010600030101010101" pitchFamily="2" charset="-122"/>
              </a:rPr>
              <a:t>       </a:t>
            </a:r>
            <a:endParaRPr lang="en-US" altLang="zh-CN" sz="1800" b="0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800" b="0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ea typeface="宋体" panose="02010600030101010101" pitchFamily="2" charset="-122"/>
              </a:rPr>
              <a:t>      </a:t>
            </a: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中华人民共和国成立后，中国古典舞经历几十年的探索，取得了显著的成绩。</a:t>
            </a:r>
            <a:r>
              <a:rPr lang="zh-CN" altLang="en-US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从最初学习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戏曲舞蹈</a:t>
            </a:r>
            <a:r>
              <a:rPr lang="zh-CN" altLang="en-US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，到后来学习、吸收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外国芭蕾舞</a:t>
            </a:r>
            <a:r>
              <a:rPr lang="zh-CN" altLang="en-US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和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中国民族民间舞</a:t>
            </a:r>
            <a:r>
              <a:rPr lang="zh-CN" altLang="en-US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，逐渐摸索出符合中国传统美学精神的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中国古典舞体系</a:t>
            </a:r>
            <a:r>
              <a:rPr lang="zh-CN" altLang="en-US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en-US" sz="18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764062" y="1709726"/>
            <a:ext cx="1776600" cy="1754552"/>
            <a:chOff x="1166113" y="1950595"/>
            <a:chExt cx="1888871" cy="1865430"/>
          </a:xfrm>
        </p:grpSpPr>
        <p:sp>
          <p:nvSpPr>
            <p:cNvPr id="7" name="泪滴形 6"/>
            <p:cNvSpPr/>
            <p:nvPr/>
          </p:nvSpPr>
          <p:spPr>
            <a:xfrm rot="18900000" flipH="1">
              <a:off x="1166113" y="1950595"/>
              <a:ext cx="1888871" cy="1865430"/>
            </a:xfrm>
            <a:prstGeom prst="teardrop">
              <a:avLst/>
            </a:pr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28575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271" tIns="34136" rIns="68271" bIns="34136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泪滴形 12"/>
            <p:cNvSpPr/>
            <p:nvPr/>
          </p:nvSpPr>
          <p:spPr>
            <a:xfrm rot="18900000" flipH="1">
              <a:off x="1224726" y="2022128"/>
              <a:ext cx="1745629" cy="1722715"/>
            </a:xfrm>
            <a:prstGeom prst="teardrop">
              <a:avLst/>
            </a:prstGeom>
            <a:solidFill>
              <a:schemeClr val="accent3"/>
            </a:solidFill>
            <a:ln w="14288" cap="flat">
              <a:noFill/>
              <a:prstDash val="solid"/>
              <a:miter lim="800000"/>
            </a:ln>
            <a:effectLst/>
          </p:spPr>
          <p:txBody>
            <a:bodyPr lIns="68271" tIns="34136" rIns="68271" bIns="34136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006" name="文本框 27"/>
            <p:cNvSpPr txBox="1">
              <a:spLocks noChangeArrowheads="1"/>
            </p:cNvSpPr>
            <p:nvPr/>
          </p:nvSpPr>
          <p:spPr bwMode="auto">
            <a:xfrm>
              <a:off x="1212697" y="2626399"/>
              <a:ext cx="1610181" cy="926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271" tIns="34136" rIns="68271" bIns="34136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形神兼备</a:t>
              </a:r>
              <a:endParaRPr kumimoji="0" lang="zh-CN" altLang="en-US" sz="2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548187" y="1681917"/>
            <a:ext cx="1776335" cy="1754290"/>
            <a:chOff x="2861122" y="1950734"/>
            <a:chExt cx="1888589" cy="1865151"/>
          </a:xfrm>
        </p:grpSpPr>
        <p:sp>
          <p:nvSpPr>
            <p:cNvPr id="3" name="椭圆 2"/>
            <p:cNvSpPr/>
            <p:nvPr/>
          </p:nvSpPr>
          <p:spPr>
            <a:xfrm>
              <a:off x="2861122" y="1950734"/>
              <a:ext cx="1888589" cy="1865151"/>
            </a:xfrm>
            <a:prstGeom prst="ellipse">
              <a:avLst/>
            </a:pr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28575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271" tIns="34136" rIns="68271" bIns="34136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993" name="椭圆 13"/>
            <p:cNvSpPr>
              <a:spLocks noChangeArrowheads="1"/>
            </p:cNvSpPr>
            <p:nvPr/>
          </p:nvSpPr>
          <p:spPr bwMode="auto">
            <a:xfrm>
              <a:off x="2933012" y="2021504"/>
              <a:ext cx="1744363" cy="172271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68271" tIns="34136" rIns="68271" bIns="34136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007" name="文本框 28"/>
            <p:cNvSpPr txBox="1">
              <a:spLocks noChangeArrowheads="1"/>
            </p:cNvSpPr>
            <p:nvPr/>
          </p:nvSpPr>
          <p:spPr bwMode="auto">
            <a:xfrm>
              <a:off x="2970493" y="2626537"/>
              <a:ext cx="1694572" cy="455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271" tIns="34136" rIns="68271" bIns="34136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刚柔并济</a:t>
              </a:r>
              <a:endParaRPr kumimoji="0" lang="zh-CN" altLang="en-US" sz="2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091144" y="1681786"/>
            <a:ext cx="1788795" cy="1754552"/>
            <a:chOff x="6250577" y="1950595"/>
            <a:chExt cx="1901837" cy="1865430"/>
          </a:xfrm>
        </p:grpSpPr>
        <p:sp>
          <p:nvSpPr>
            <p:cNvPr id="18" name="泪滴形 17"/>
            <p:cNvSpPr/>
            <p:nvPr/>
          </p:nvSpPr>
          <p:spPr>
            <a:xfrm rot="2700000">
              <a:off x="6262297" y="1938874"/>
              <a:ext cx="1865430" cy="1888871"/>
            </a:xfrm>
            <a:prstGeom prst="teardrop">
              <a:avLst/>
            </a:pr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28575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271" tIns="34136" rIns="68271" bIns="34136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泪滴形 18"/>
            <p:cNvSpPr/>
            <p:nvPr/>
          </p:nvSpPr>
          <p:spPr>
            <a:xfrm rot="2700000">
              <a:off x="6333030" y="2011303"/>
              <a:ext cx="1723965" cy="1744363"/>
            </a:xfrm>
            <a:prstGeom prst="teardrop">
              <a:avLst/>
            </a:prstGeom>
            <a:solidFill>
              <a:schemeClr val="accent4"/>
            </a:solidFill>
            <a:ln w="14288" cap="flat">
              <a:noFill/>
              <a:prstDash val="solid"/>
              <a:miter lim="800000"/>
            </a:ln>
            <a:effectLst/>
          </p:spPr>
          <p:txBody>
            <a:bodyPr lIns="68271" tIns="34136" rIns="68271" bIns="34136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009" name="文本框 30"/>
            <p:cNvSpPr txBox="1">
              <a:spLocks noChangeArrowheads="1"/>
            </p:cNvSpPr>
            <p:nvPr/>
          </p:nvSpPr>
          <p:spPr bwMode="auto">
            <a:xfrm>
              <a:off x="6519278" y="2608170"/>
              <a:ext cx="1633136" cy="457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271" tIns="34136" rIns="68271" bIns="34136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内外统一</a:t>
              </a:r>
              <a:endParaRPr kumimoji="0" lang="zh-CN" altLang="en-US" sz="2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404495" y="553085"/>
            <a:ext cx="4572000" cy="5530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t">
            <a:sp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>
                <a:latin typeface="黑体" panose="02010609060101010101" charset="-122"/>
                <a:ea typeface="黑体" panose="02010609060101010101" charset="-122"/>
                <a:sym typeface="+mn-ea"/>
              </a:rPr>
              <a:t>二、</a:t>
            </a:r>
            <a:r>
              <a:rPr lang="zh-CN" altLang="en-US" sz="2400" b="1">
                <a:latin typeface="黑体" panose="02010609060101010101" charset="-122"/>
                <a:ea typeface="黑体" panose="02010609060101010101" charset="-122"/>
                <a:sym typeface="+mn-ea"/>
              </a:rPr>
              <a:t>中国古典舞的审美特征</a:t>
            </a:r>
            <a:endParaRPr lang="zh-CN" altLang="en-US" sz="2400" b="1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4308407" y="1681917"/>
            <a:ext cx="1776335" cy="1754290"/>
            <a:chOff x="2861122" y="1950734"/>
            <a:chExt cx="1888589" cy="1865151"/>
          </a:xfrm>
        </p:grpSpPr>
        <p:sp>
          <p:nvSpPr>
            <p:cNvPr id="12" name="椭圆 11"/>
            <p:cNvSpPr/>
            <p:nvPr>
              <p:custDataLst>
                <p:tags r:id="rId1"/>
              </p:custDataLst>
            </p:nvPr>
          </p:nvSpPr>
          <p:spPr>
            <a:xfrm>
              <a:off x="2861122" y="1950734"/>
              <a:ext cx="1888589" cy="1865151"/>
            </a:xfrm>
            <a:prstGeom prst="ellipse">
              <a:avLst/>
            </a:pr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28575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271" tIns="34136" rIns="68271" bIns="34136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椭圆 13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2933012" y="2021504"/>
              <a:ext cx="1744363" cy="1722715"/>
            </a:xfrm>
            <a:prstGeom prst="ellipse">
              <a:avLst/>
            </a:prstGeom>
            <a:gradFill>
              <a:gsLst>
                <a:gs pos="0">
                  <a:srgbClr val="7B32B2"/>
                </a:gs>
                <a:gs pos="100000">
                  <a:srgbClr val="401A5D"/>
                </a:gs>
              </a:gsLst>
              <a:lin ang="5400000" scaled="0"/>
            </a:gradFill>
            <a:ln>
              <a:noFill/>
            </a:ln>
          </p:spPr>
          <p:txBody>
            <a:bodyPr lIns="68271" tIns="34136" rIns="68271" bIns="34136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文本框 28"/>
            <p:cNvSpPr txBox="1"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3117671" y="2626537"/>
              <a:ext cx="1469754" cy="455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271" tIns="34136" rIns="68271" bIns="34136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动静对比</a:t>
              </a:r>
              <a:endParaRPr kumimoji="0" lang="zh-CN" altLang="en-US" sz="2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00" name="文本框 99"/>
          <p:cNvSpPr txBox="1"/>
          <p:nvPr>
            <p:custDataLst>
              <p:tags r:id="rId4"/>
            </p:custDataLst>
          </p:nvPr>
        </p:nvSpPr>
        <p:spPr>
          <a:xfrm>
            <a:off x="2322195" y="3835400"/>
            <a:ext cx="3987800" cy="74549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ea typeface="宋体" panose="02010600030101010101" pitchFamily="2" charset="-122"/>
              </a:rPr>
              <a:t>    </a:t>
            </a:r>
            <a:r>
              <a:rPr lang="en-US" altLang="zh-CN" sz="20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“意、劲、精、气、神”</a:t>
            </a:r>
            <a:endParaRPr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endParaRPr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6241085" y="3021750"/>
            <a:ext cx="2886235" cy="212175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09402" y="296979"/>
            <a:ext cx="15440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cs typeface="+mn-ea"/>
                <a:sym typeface="+mn-lt"/>
              </a:rPr>
              <a:t>目录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  <a:p>
            <a:pPr algn="ctr"/>
            <a:r>
              <a:rPr lang="en-US" altLang="zh-CN" sz="2800" dirty="0">
                <a:solidFill>
                  <a:srgbClr val="FF0000"/>
                </a:solidFill>
                <a:cs typeface="+mn-ea"/>
                <a:sym typeface="+mn-lt"/>
              </a:rPr>
              <a:t>contents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20" name="MH_Title"/>
          <p:cNvSpPr/>
          <p:nvPr>
            <p:custDataLst>
              <p:tags r:id="rId4"/>
            </p:custDataLst>
          </p:nvPr>
        </p:nvSpPr>
        <p:spPr>
          <a:xfrm>
            <a:off x="2431415" y="2263140"/>
            <a:ext cx="3692525" cy="497840"/>
          </a:xfrm>
          <a:prstGeom prst="rect">
            <a:avLst/>
          </a:prstGeom>
          <a:solidFill>
            <a:srgbClr val="C677D3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81000" tIns="0" rIns="405000" bIns="0"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2100" b="1" dirty="0">
                <a:solidFill>
                  <a:srgbClr val="FFFFFF"/>
                </a:solidFill>
                <a:cs typeface="+mn-ea"/>
                <a:sym typeface="+mn-lt"/>
              </a:rPr>
              <a:t>   中国古典舞发展现状</a:t>
            </a:r>
            <a:endParaRPr lang="en-US" altLang="zh-CN" sz="21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5" name="MH_Number"/>
          <p:cNvSpPr/>
          <p:nvPr>
            <p:custDataLst>
              <p:tags r:id="rId5"/>
            </p:custDataLst>
          </p:nvPr>
        </p:nvSpPr>
        <p:spPr>
          <a:xfrm>
            <a:off x="1851117" y="2088272"/>
            <a:ext cx="580291" cy="673426"/>
          </a:xfrm>
          <a:custGeom>
            <a:avLst/>
            <a:gdLst>
              <a:gd name="connsiteX0" fmla="*/ 0 w 640080"/>
              <a:gd name="connsiteY0" fmla="*/ 0 h 662940"/>
              <a:gd name="connsiteX1" fmla="*/ 0 w 640080"/>
              <a:gd name="connsiteY1" fmla="*/ 502920 h 662940"/>
              <a:gd name="connsiteX2" fmla="*/ 640080 w 640080"/>
              <a:gd name="connsiteY2" fmla="*/ 662940 h 662940"/>
              <a:gd name="connsiteX3" fmla="*/ 640080 w 640080"/>
              <a:gd name="connsiteY3" fmla="*/ 160020 h 662940"/>
              <a:gd name="connsiteX4" fmla="*/ 0 w 640080"/>
              <a:gd name="connsiteY4" fmla="*/ 0 h 66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080" h="662940">
                <a:moveTo>
                  <a:pt x="0" y="0"/>
                </a:moveTo>
                <a:lnTo>
                  <a:pt x="0" y="502920"/>
                </a:lnTo>
                <a:lnTo>
                  <a:pt x="640080" y="662940"/>
                </a:lnTo>
                <a:lnTo>
                  <a:pt x="640080" y="160020"/>
                </a:lnTo>
                <a:lnTo>
                  <a:pt x="0" y="0"/>
                </a:lnTo>
                <a:close/>
              </a:path>
            </a:pathLst>
          </a:custGeom>
          <a:solidFill>
            <a:srgbClr val="9836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3600" b="1" dirty="0" smtClean="0">
                <a:solidFill>
                  <a:srgbClr val="FFFFFF"/>
                </a:solidFill>
                <a:cs typeface="+mn-ea"/>
                <a:sym typeface="+mn-lt"/>
              </a:rPr>
              <a:t>2</a:t>
            </a:r>
            <a:endParaRPr lang="zh-CN" altLang="en-US" sz="36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" grpId="0" bldLvl="0" animBg="1"/>
      <p:bldP spid="25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670560" y="586740"/>
            <a:ext cx="7395845" cy="121602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>
                <a:latin typeface="黑体" panose="02010609060101010101" charset="-122"/>
                <a:ea typeface="黑体" panose="02010609060101010101" charset="-122"/>
              </a:rPr>
              <a:t>一、</a:t>
            </a:r>
            <a:r>
              <a:rPr lang="zh-CN" altLang="en-US" sz="2400" b="1">
                <a:latin typeface="黑体" panose="02010609060101010101" charset="-122"/>
                <a:ea typeface="黑体" panose="02010609060101010101" charset="-122"/>
              </a:rPr>
              <a:t>中国古典舞的三大流派</a:t>
            </a:r>
            <a:endParaRPr lang="zh-CN" altLang="en-US" sz="24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73430" y="1487805"/>
            <a:ext cx="7764145" cy="261175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ea typeface="宋体" panose="02010600030101010101" pitchFamily="2" charset="-122"/>
              </a:rPr>
              <a:t>  </a:t>
            </a: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 sz="18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04315" y="1767840"/>
            <a:ext cx="2082165" cy="4749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p>
            <a:pPr indent="284480"/>
            <a:r>
              <a:rPr lang="zh-CN" altLang="en-US" sz="2400" b="0">
                <a:solidFill>
                  <a:srgbClr val="000000"/>
                </a:solidFill>
                <a:ea typeface="宋体" panose="02010600030101010101" pitchFamily="2" charset="-122"/>
              </a:rPr>
              <a:t>京昆舞派</a:t>
            </a:r>
            <a:endParaRPr lang="zh-CN" altLang="en-US" sz="2400" b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530600" y="2766695"/>
            <a:ext cx="2082165" cy="4749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p>
            <a:pPr indent="284480"/>
            <a:r>
              <a:rPr lang="zh-CN" altLang="en-US" sz="2400" b="0">
                <a:solidFill>
                  <a:srgbClr val="000000"/>
                </a:solidFill>
                <a:ea typeface="宋体" panose="02010600030101010101" pitchFamily="2" charset="-122"/>
              </a:rPr>
              <a:t>汉唐舞派</a:t>
            </a:r>
            <a:endParaRPr lang="zh-CN" altLang="en-US" sz="2400" b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087110" y="3624580"/>
            <a:ext cx="2082165" cy="4749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p>
            <a:pPr indent="284480"/>
            <a:r>
              <a:rPr lang="zh-CN" altLang="en-US" sz="2400" b="0">
                <a:solidFill>
                  <a:srgbClr val="000000"/>
                </a:solidFill>
                <a:ea typeface="宋体" panose="02010600030101010101" pitchFamily="2" charset="-122"/>
              </a:rPr>
              <a:t>敦煌舞派</a:t>
            </a:r>
            <a:endParaRPr lang="zh-CN" altLang="en-US" sz="2400" b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</p:bldLst>
  </p:timing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MH" val="20170401212220"/>
  <p:tag name="MH_LIBRARY" val="CONTENTS"/>
  <p:tag name="MH_TYPE" val="NUMBER"/>
  <p:tag name="ID" val="547146"/>
  <p:tag name="MH_ORDER" val="1"/>
</p:tagLst>
</file>

<file path=ppt/tags/tag11.xml><?xml version="1.0" encoding="utf-8"?>
<p:tagLst xmlns:p="http://schemas.openxmlformats.org/presentationml/2006/main">
  <p:tag name="MH" val="20170401212220"/>
  <p:tag name="MH_LIBRARY" val="CONTENTS"/>
  <p:tag name="MH_TYPE" val="TITLE"/>
  <p:tag name="ID" val="547146"/>
</p:tagLst>
</file>

<file path=ppt/tags/tag12.xml><?xml version="1.0" encoding="utf-8"?>
<p:tagLst xmlns:p="http://schemas.openxmlformats.org/presentationml/2006/main">
  <p:tag name="MH" val="20170401212220"/>
  <p:tag name="MH_LIBRARY" val="CONTENTS"/>
  <p:tag name="MH_TYPE" val="NUMBER"/>
  <p:tag name="ID" val="547146"/>
  <p:tag name="MH_ORDER" val="NUMBER"/>
</p:tagLst>
</file>

<file path=ppt/tags/tag13.xml><?xml version="1.0" encoding="utf-8"?>
<p:tagLst xmlns:p="http://schemas.openxmlformats.org/presentationml/2006/main">
  <p:tag name="KSO_WM_UNIT_PLACING_PICTURE_USER_VIEWPORT" val="{&quot;height&quot;:666,&quot;width&quot;:11846}"/>
</p:tagLst>
</file>

<file path=ppt/tags/tag14.xml><?xml version="1.0" encoding="utf-8"?>
<p:tagLst xmlns:p="http://schemas.openxmlformats.org/presentationml/2006/main">
  <p:tag name="KSO_WM_UNIT_PLACING_PICTURE_USER_VIEWPORT" val="{&quot;height&quot;:1167,&quot;width&quot;:9472}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MH" val="20170401212220"/>
  <p:tag name="MH_LIBRARY" val="CONTENTS"/>
  <p:tag name="MH_TYPE" val="TITLE"/>
  <p:tag name="ID" val="547146"/>
</p:tagLst>
</file>

<file path=ppt/tags/tag2.xml><?xml version="1.0" encoding="utf-8"?>
<p:tagLst xmlns:p="http://schemas.openxmlformats.org/presentationml/2006/main">
  <p:tag name="KSO_WM_UNIT_PLACING_PICTURE_USER_VIEWPORT" val="{&quot;height&quot;:1016,&quot;width&quot;:6448}"/>
</p:tagLst>
</file>

<file path=ppt/tags/tag20.xml><?xml version="1.0" encoding="utf-8"?>
<p:tagLst xmlns:p="http://schemas.openxmlformats.org/presentationml/2006/main">
  <p:tag name="MH" val="20170401212220"/>
  <p:tag name="MH_LIBRARY" val="CONTENTS"/>
  <p:tag name="MH_TYPE" val="NUMBER"/>
  <p:tag name="ID" val="547146"/>
  <p:tag name="MH_ORDER" val="NUMBER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MH" val="20170401212220"/>
  <p:tag name="MH_LIBRARY" val="CONTENTS"/>
  <p:tag name="MH_TYPE" val="TITLE"/>
  <p:tag name="ID" val="547146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MH" val="20170401212220"/>
  <p:tag name="MH_LIBRARY" val="CONTENTS"/>
  <p:tag name="MH_TYPE" val="NUMBER"/>
  <p:tag name="ID" val="547146"/>
  <p:tag name="MH_ORDER" val="NUMBER"/>
</p:tagLst>
</file>

<file path=ppt/tags/tag31.xml><?xml version="1.0" encoding="utf-8"?>
<p:tagLst xmlns:p="http://schemas.openxmlformats.org/presentationml/2006/main">
  <p:tag name="MH_CONTENTSID" val="290"/>
  <p:tag name="MH_SECTIONID" val="291,292,293,294,"/>
  <p:tag name="KSO_WPP_MARK_KEY" val="96ab9f3a-ef56-4154-ba60-01cc66e49e2a"/>
  <p:tag name="COMMONDATA" val="eyJoZGlkIjoiMzk2Y2EyOGE0ZDBhZTE0NzZhODk4NjdjMmMxZTkxOTIifQ==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MH" val="20170401212220"/>
  <p:tag name="MH_LIBRARY" val="CONTENTS"/>
  <p:tag name="MH_TYPE" val="ENTRY"/>
  <p:tag name="ID" val="547146"/>
  <p:tag name="MH_ORDER" val="2"/>
</p:tagLst>
</file>

<file path=ppt/tags/tag6.xml><?xml version="1.0" encoding="utf-8"?>
<p:tagLst xmlns:p="http://schemas.openxmlformats.org/presentationml/2006/main">
  <p:tag name="MH" val="20170401212220"/>
  <p:tag name="MH_LIBRARY" val="CONTENTS"/>
  <p:tag name="MH_TYPE" val="NUMBER"/>
  <p:tag name="ID" val="547146"/>
  <p:tag name="MH_ORDER" val="2"/>
</p:tagLst>
</file>

<file path=ppt/tags/tag7.xml><?xml version="1.0" encoding="utf-8"?>
<p:tagLst xmlns:p="http://schemas.openxmlformats.org/presentationml/2006/main">
  <p:tag name="MH" val="20170401212220"/>
  <p:tag name="MH_LIBRARY" val="CONTENTS"/>
  <p:tag name="MH_TYPE" val="ENTRY"/>
  <p:tag name="ID" val="547146"/>
  <p:tag name="MH_ORDER" val="3"/>
</p:tagLst>
</file>

<file path=ppt/tags/tag8.xml><?xml version="1.0" encoding="utf-8"?>
<p:tagLst xmlns:p="http://schemas.openxmlformats.org/presentationml/2006/main">
  <p:tag name="MH" val="20170401212220"/>
  <p:tag name="MH_LIBRARY" val="CONTENTS"/>
  <p:tag name="MH_TYPE" val="NUMBER"/>
  <p:tag name="ID" val="547146"/>
  <p:tag name="MH_ORDER" val="3"/>
</p:tagLst>
</file>

<file path=ppt/tags/tag9.xml><?xml version="1.0" encoding="utf-8"?>
<p:tagLst xmlns:p="http://schemas.openxmlformats.org/presentationml/2006/main">
  <p:tag name="MH" val="20170401212220"/>
  <p:tag name="MH_LIBRARY" val="CONTENTS"/>
  <p:tag name="MH_TYPE" val="ENTRY"/>
  <p:tag name="ID" val="547146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8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C10E4"/>
      </a:accent1>
      <a:accent2>
        <a:srgbClr val="2E76F1"/>
      </a:accent2>
      <a:accent3>
        <a:srgbClr val="CF137C"/>
      </a:accent3>
      <a:accent4>
        <a:srgbClr val="073AA1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sy5ed5o">
      <a:majorFont>
        <a:latin typeface=""/>
        <a:ea typeface="微软雅黑"/>
        <a:cs typeface=""/>
      </a:majorFont>
      <a:minorFont>
        <a:latin typeface="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>
        <a:noAutofit/>
      </a:bodyPr>
      <a:lstStyle>
        <a:defPPr indent="284480">
          <a:defRPr lang="zh-CN" sz="1800" b="0">
            <a:solidFill>
              <a:srgbClr val="000000"/>
            </a:solidFill>
            <a:ea typeface="宋体" panose="02010600030101010101" pitchFamily="2" charset="-122"/>
          </a:defRPr>
        </a:defPPr>
      </a:lstStyle>
      <a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4030</Words>
  <Application>WPS 演示</Application>
  <PresentationFormat>全屏显示(16:9)</PresentationFormat>
  <Paragraphs>290</Paragraphs>
  <Slides>35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46" baseType="lpstr">
      <vt:lpstr>Arial</vt:lpstr>
      <vt:lpstr>宋体</vt:lpstr>
      <vt:lpstr>Wingdings</vt:lpstr>
      <vt:lpstr>等线</vt:lpstr>
      <vt:lpstr>微软雅黑</vt:lpstr>
      <vt:lpstr>Calibri</vt:lpstr>
      <vt:lpstr>方正正黑简体</vt:lpstr>
      <vt:lpstr>黑体</vt:lpstr>
      <vt:lpstr>Calibri</vt:lpstr>
      <vt:lpstr>Arial Unicode MS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舞蹈培训</dc:title>
  <dc:creator>第一PPT</dc:creator>
  <cp:keywords>www.1ppt.com</cp:keywords>
  <dc:description>www.1ppt.com</dc:description>
  <cp:lastModifiedBy>原</cp:lastModifiedBy>
  <cp:revision>167</cp:revision>
  <dcterms:created xsi:type="dcterms:W3CDTF">2017-03-04T06:55:00Z</dcterms:created>
  <dcterms:modified xsi:type="dcterms:W3CDTF">2023-09-17T01:25:58Z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5E35B5A9AB7A4060AA6D82460336AFF3_12</vt:lpwstr>
  </property>
  <property fmtid="{D5CDD505-2E9C-101B-9397-08002B2CF9AE}" pid="3" name="KSOProductBuildVer">
    <vt:lpwstr>2052-11.1.0.12132</vt:lpwstr>
  </property>
</Properties>
</file>